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8" r:id="rId2"/>
    <p:sldId id="310" r:id="rId3"/>
    <p:sldId id="300" r:id="rId4"/>
    <p:sldId id="308" r:id="rId5"/>
    <p:sldId id="311" r:id="rId6"/>
    <p:sldId id="309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21" r:id="rId15"/>
    <p:sldId id="319" r:id="rId16"/>
    <p:sldId id="320" r:id="rId17"/>
    <p:sldId id="267" r:id="rId18"/>
  </p:sldIdLst>
  <p:sldSz cx="6858000" cy="9906000" type="A4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291"/>
    <a:srgbClr val="18C1AC"/>
    <a:srgbClr val="39B9B0"/>
    <a:srgbClr val="008690"/>
    <a:srgbClr val="464CC6"/>
    <a:srgbClr val="9FA2E1"/>
    <a:srgbClr val="5BCCC5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552" y="8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AFB82-9075-4C06-A6A3-BAC106C63232}" type="datetimeFigureOut">
              <a:rPr lang="ko-KR" altLang="en-US" smtClean="0"/>
              <a:pPr/>
              <a:t>2021-07-13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B0520-0EB3-4D00-95C5-C6CAE01303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10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09788" y="1347788"/>
            <a:ext cx="2519362" cy="36369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049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98C0-0800-45E9-9C46-0EAA246A6CAE}" type="datetimeFigureOut">
              <a:rPr lang="ko-KR" altLang="en-US" smtClean="0"/>
              <a:pPr/>
              <a:t>2021-07-13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E4DC-33E6-49A5-B2D7-BB9ADEEF2C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17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98C0-0800-45E9-9C46-0EAA246A6CAE}" type="datetimeFigureOut">
              <a:rPr lang="ko-KR" altLang="en-US" smtClean="0"/>
              <a:pPr/>
              <a:t>2021-07-13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E4DC-33E6-49A5-B2D7-BB9ADEEF2C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390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98C0-0800-45E9-9C46-0EAA246A6CAE}" type="datetimeFigureOut">
              <a:rPr lang="ko-KR" altLang="en-US" smtClean="0"/>
              <a:pPr/>
              <a:t>2021-07-13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E4DC-33E6-49A5-B2D7-BB9ADEEF2C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8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98C0-0800-45E9-9C46-0EAA246A6CAE}" type="datetimeFigureOut">
              <a:rPr lang="ko-KR" altLang="en-US" smtClean="0"/>
              <a:pPr/>
              <a:t>2021-07-13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E4DC-33E6-49A5-B2D7-BB9ADEEF2C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269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98C0-0800-45E9-9C46-0EAA246A6CAE}" type="datetimeFigureOut">
              <a:rPr lang="ko-KR" altLang="en-US" smtClean="0"/>
              <a:pPr/>
              <a:t>2021-07-13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E4DC-33E6-49A5-B2D7-BB9ADEEF2C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034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98C0-0800-45E9-9C46-0EAA246A6CAE}" type="datetimeFigureOut">
              <a:rPr lang="ko-KR" altLang="en-US" smtClean="0"/>
              <a:pPr/>
              <a:t>2021-07-13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E4DC-33E6-49A5-B2D7-BB9ADEEF2C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202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98C0-0800-45E9-9C46-0EAA246A6CAE}" type="datetimeFigureOut">
              <a:rPr lang="ko-KR" altLang="en-US" smtClean="0"/>
              <a:pPr/>
              <a:t>2021-07-13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E4DC-33E6-49A5-B2D7-BB9ADEEF2C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64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98C0-0800-45E9-9C46-0EAA246A6CAE}" type="datetimeFigureOut">
              <a:rPr lang="ko-KR" altLang="en-US" smtClean="0"/>
              <a:pPr/>
              <a:t>2021-07-13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E4DC-33E6-49A5-B2D7-BB9ADEEF2C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205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98C0-0800-45E9-9C46-0EAA246A6CAE}" type="datetimeFigureOut">
              <a:rPr lang="ko-KR" altLang="en-US" smtClean="0"/>
              <a:pPr/>
              <a:t>2021-07-13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E4DC-33E6-49A5-B2D7-BB9ADEEF2C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975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98C0-0800-45E9-9C46-0EAA246A6CAE}" type="datetimeFigureOut">
              <a:rPr lang="ko-KR" altLang="en-US" smtClean="0"/>
              <a:pPr/>
              <a:t>2021-07-13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E4DC-33E6-49A5-B2D7-BB9ADEEF2C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924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98C0-0800-45E9-9C46-0EAA246A6CAE}" type="datetimeFigureOut">
              <a:rPr lang="ko-KR" altLang="en-US" smtClean="0"/>
              <a:pPr/>
              <a:t>2021-07-13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E4DC-33E6-49A5-B2D7-BB9ADEEF2C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38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898C0-0800-45E9-9C46-0EAA246A6CAE}" type="datetimeFigureOut">
              <a:rPr lang="ko-KR" altLang="en-US" smtClean="0"/>
              <a:pPr/>
              <a:t>2021-07-13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2E4DC-33E6-49A5-B2D7-BB9ADEEF2C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181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2.pn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1">
            <a:extLst>
              <a:ext uri="{FF2B5EF4-FFF2-40B4-BE49-F238E27FC236}">
                <a16:creationId xmlns:a16="http://schemas.microsoft.com/office/drawing/2014/main" xmlns="" id="{FA71150C-D88F-4135-B3AC-F822C91F5FD4}"/>
              </a:ext>
            </a:extLst>
          </p:cNvPr>
          <p:cNvSpPr txBox="1">
            <a:spLocks/>
          </p:cNvSpPr>
          <p:nvPr/>
        </p:nvSpPr>
        <p:spPr>
          <a:xfrm>
            <a:off x="662309" y="2104542"/>
            <a:ext cx="5792920" cy="1060936"/>
          </a:xfrm>
          <a:prstGeom prst="rect">
            <a:avLst/>
          </a:prstGeom>
        </p:spPr>
        <p:txBody>
          <a:bodyPr vert="horz" lIns="55721" tIns="27861" rIns="55721" bIns="27861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3200" dirty="0">
                <a:solidFill>
                  <a:srgbClr val="2D3291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온라인 </a:t>
            </a:r>
            <a:r>
              <a:rPr lang="ko-KR" altLang="en-US" sz="3200" dirty="0" err="1" smtClean="0">
                <a:solidFill>
                  <a:srgbClr val="2D3291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구매상담회</a:t>
            </a:r>
            <a:endParaRPr lang="en-US" altLang="ko-KR" sz="3200" dirty="0">
              <a:solidFill>
                <a:srgbClr val="2D3291"/>
              </a:solidFill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3200" dirty="0">
                <a:solidFill>
                  <a:srgbClr val="2D3291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플랫폼  </a:t>
            </a:r>
            <a:r>
              <a:rPr lang="ko-KR" altLang="en-US" sz="3200" dirty="0" err="1">
                <a:solidFill>
                  <a:srgbClr val="2D3291"/>
                </a:solidFill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메뉴얼</a:t>
            </a:r>
            <a:r>
              <a:rPr lang="ko-KR" altLang="en-US" sz="3200" dirty="0">
                <a:solidFill>
                  <a:srgbClr val="2D3291"/>
                </a:solidFill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 </a:t>
            </a:r>
            <a:r>
              <a:rPr lang="en-US" altLang="ko-KR" sz="3200">
                <a:solidFill>
                  <a:srgbClr val="2D3291"/>
                </a:solidFill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– </a:t>
            </a:r>
            <a:r>
              <a:rPr lang="ko-KR" altLang="en-US" sz="3200" smtClean="0">
                <a:solidFill>
                  <a:srgbClr val="008690"/>
                </a:solidFill>
                <a:latin typeface="G마켓 산스 Medium" pitchFamily="50" charset="-127"/>
                <a:ea typeface="G마켓 산스 Medium" pitchFamily="50" charset="-127"/>
              </a:rPr>
              <a:t>상담예약 </a:t>
            </a:r>
            <a:r>
              <a:rPr lang="ko-KR" altLang="en-US" sz="3200" smtClean="0">
                <a:solidFill>
                  <a:srgbClr val="008690"/>
                </a:solidFill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및</a:t>
            </a:r>
            <a:r>
              <a:rPr lang="ko-KR" altLang="en-US" sz="3200" smtClean="0">
                <a:solidFill>
                  <a:srgbClr val="008690"/>
                </a:solidFill>
                <a:latin typeface="G마켓 산스 Medium" pitchFamily="50" charset="-127"/>
                <a:ea typeface="G마켓 산스 Medium" pitchFamily="50" charset="-127"/>
              </a:rPr>
              <a:t> 관리</a:t>
            </a:r>
            <a:endParaRPr lang="ko-KR" altLang="en-US" sz="3200" dirty="0">
              <a:solidFill>
                <a:srgbClr val="008690"/>
              </a:solidFill>
              <a:latin typeface="G마켓 산스 Medium" pitchFamily="50" charset="-127"/>
              <a:ea typeface="G마켓 산스 Medium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2E3F6B3D-DCDB-40BE-8CD3-B918639CD3F6}"/>
              </a:ext>
            </a:extLst>
          </p:cNvPr>
          <p:cNvSpPr/>
          <p:nvPr/>
        </p:nvSpPr>
        <p:spPr>
          <a:xfrm>
            <a:off x="682122" y="9037929"/>
            <a:ext cx="3656770" cy="186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609" dirty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본 문서는 당사의 기술</a:t>
            </a:r>
            <a:r>
              <a:rPr lang="en-US" altLang="ko-KR" sz="609" dirty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609" dirty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또는 지적</a:t>
            </a:r>
            <a:r>
              <a:rPr lang="en-US" altLang="ko-KR" sz="609" dirty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609" dirty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자료로써</a:t>
            </a:r>
            <a:r>
              <a:rPr lang="en-US" altLang="ko-KR" sz="609" dirty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609" dirty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당사의 승인 없이 양도</a:t>
            </a:r>
            <a:r>
              <a:rPr lang="en-US" altLang="ko-KR" sz="609" dirty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609" dirty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복사 등 무단사용을 금지함을 양지바랍니다</a:t>
            </a:r>
            <a:r>
              <a:rPr lang="en-US" altLang="ko-KR" sz="609" dirty="0">
                <a:solidFill>
                  <a:schemeClr val="tx2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609" dirty="0">
              <a:solidFill>
                <a:schemeClr val="tx2">
                  <a:lumMod val="7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82122" y="3737050"/>
            <a:ext cx="1985247" cy="1132662"/>
            <a:chOff x="682122" y="3737050"/>
            <a:chExt cx="1985247" cy="1132662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xmlns="" id="{2EE09A27-C016-4F64-AB64-13EF92B2922A}"/>
                </a:ext>
              </a:extLst>
            </p:cNvPr>
            <p:cNvSpPr/>
            <p:nvPr/>
          </p:nvSpPr>
          <p:spPr>
            <a:xfrm>
              <a:off x="687224" y="4550816"/>
              <a:ext cx="306713" cy="306713"/>
            </a:xfrm>
            <a:prstGeom prst="ellipse">
              <a:avLst/>
            </a:prstGeom>
            <a:solidFill>
              <a:srgbClr val="2D329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97" dirty="0">
                <a:solidFill>
                  <a:srgbClr val="7CADC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xmlns="" id="{9BC9FAD7-EE44-49B8-9827-BC9670BE7776}"/>
                </a:ext>
              </a:extLst>
            </p:cNvPr>
            <p:cNvSpPr/>
            <p:nvPr/>
          </p:nvSpPr>
          <p:spPr>
            <a:xfrm>
              <a:off x="687224" y="4185998"/>
              <a:ext cx="306713" cy="306713"/>
            </a:xfrm>
            <a:prstGeom prst="ellipse">
              <a:avLst/>
            </a:prstGeom>
            <a:solidFill>
              <a:srgbClr val="2D329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97" dirty="0">
                <a:solidFill>
                  <a:srgbClr val="7CADC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xmlns="" id="{E6E8D10F-DB96-4497-8B65-32E50AFA952D}"/>
                </a:ext>
              </a:extLst>
            </p:cNvPr>
            <p:cNvSpPr/>
            <p:nvPr/>
          </p:nvSpPr>
          <p:spPr>
            <a:xfrm>
              <a:off x="682122" y="3798220"/>
              <a:ext cx="316918" cy="316918"/>
            </a:xfrm>
            <a:prstGeom prst="ellipse">
              <a:avLst/>
            </a:prstGeom>
            <a:solidFill>
              <a:srgbClr val="2D329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97" dirty="0">
                <a:solidFill>
                  <a:srgbClr val="7CADC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29" name="제목 1">
              <a:extLst>
                <a:ext uri="{FF2B5EF4-FFF2-40B4-BE49-F238E27FC236}">
                  <a16:creationId xmlns:a16="http://schemas.microsoft.com/office/drawing/2014/main" xmlns="" id="{1FFAE48E-D520-46E8-8517-CCA10394B8BF}"/>
                </a:ext>
              </a:extLst>
            </p:cNvPr>
            <p:cNvSpPr txBox="1">
              <a:spLocks/>
            </p:cNvSpPr>
            <p:nvPr/>
          </p:nvSpPr>
          <p:spPr>
            <a:xfrm>
              <a:off x="999040" y="3737050"/>
              <a:ext cx="1663227" cy="380066"/>
            </a:xfrm>
            <a:prstGeom prst="rect">
              <a:avLst/>
            </a:prstGeom>
          </p:spPr>
          <p:txBody>
            <a:bodyPr vert="horz" lIns="55721" tIns="27861" rIns="55721" bIns="27861" rtlCol="0" anchor="t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75000"/>
                </a:lnSpc>
              </a:pPr>
              <a:r>
                <a:rPr lang="en-US" altLang="ko-KR" sz="1200" dirty="0">
                  <a:solidFill>
                    <a:srgbClr val="2D329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www.itnj.co.kr</a:t>
              </a:r>
            </a:p>
          </p:txBody>
        </p:sp>
        <p:pic>
          <p:nvPicPr>
            <p:cNvPr id="30" name="그래픽 14" descr="집">
              <a:extLst>
                <a:ext uri="{FF2B5EF4-FFF2-40B4-BE49-F238E27FC236}">
                  <a16:creationId xmlns:a16="http://schemas.microsoft.com/office/drawing/2014/main" xmlns="" id="{91EDEAEB-9146-4120-A7B8-2B9954855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33174" y="3841437"/>
              <a:ext cx="222648" cy="222648"/>
            </a:xfrm>
            <a:prstGeom prst="rect">
              <a:avLst/>
            </a:prstGeom>
          </p:spPr>
        </p:pic>
        <p:pic>
          <p:nvPicPr>
            <p:cNvPr id="31" name="그래픽 15" descr="봉투">
              <a:extLst>
                <a:ext uri="{FF2B5EF4-FFF2-40B4-BE49-F238E27FC236}">
                  <a16:creationId xmlns:a16="http://schemas.microsoft.com/office/drawing/2014/main" xmlns="" id="{E12F7BDF-7C6F-40F1-92D5-D73B660BF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33174" y="4231948"/>
              <a:ext cx="214813" cy="214813"/>
            </a:xfrm>
            <a:prstGeom prst="rect">
              <a:avLst/>
            </a:prstGeom>
          </p:spPr>
        </p:pic>
        <p:pic>
          <p:nvPicPr>
            <p:cNvPr id="32" name="그래픽 16" descr="수신기">
              <a:extLst>
                <a:ext uri="{FF2B5EF4-FFF2-40B4-BE49-F238E27FC236}">
                  <a16:creationId xmlns:a16="http://schemas.microsoft.com/office/drawing/2014/main" xmlns="" id="{BCE35CB5-9C6E-451B-AFA4-B8B5B7D71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38268" y="4601860"/>
              <a:ext cx="204626" cy="204626"/>
            </a:xfrm>
            <a:prstGeom prst="rect">
              <a:avLst/>
            </a:prstGeom>
          </p:spPr>
        </p:pic>
        <p:sp>
          <p:nvSpPr>
            <p:cNvPr id="33" name="제목 1">
              <a:extLst>
                <a:ext uri="{FF2B5EF4-FFF2-40B4-BE49-F238E27FC236}">
                  <a16:creationId xmlns:a16="http://schemas.microsoft.com/office/drawing/2014/main" xmlns="" id="{A6CD8F2B-4D2E-455C-9340-7DF0983E6D6D}"/>
                </a:ext>
              </a:extLst>
            </p:cNvPr>
            <p:cNvSpPr txBox="1">
              <a:spLocks/>
            </p:cNvSpPr>
            <p:nvPr/>
          </p:nvSpPr>
          <p:spPr>
            <a:xfrm>
              <a:off x="1004142" y="4114624"/>
              <a:ext cx="1663227" cy="380066"/>
            </a:xfrm>
            <a:prstGeom prst="rect">
              <a:avLst/>
            </a:prstGeom>
          </p:spPr>
          <p:txBody>
            <a:bodyPr vert="horz" lIns="55721" tIns="27861" rIns="55721" bIns="27861" rtlCol="0" anchor="t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75000"/>
                </a:lnSpc>
              </a:pPr>
              <a:r>
                <a:rPr lang="en-US" altLang="ko-KR" sz="1200" dirty="0">
                  <a:solidFill>
                    <a:srgbClr val="2D329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itnj.inc@itnj.co.kr</a:t>
              </a:r>
            </a:p>
          </p:txBody>
        </p:sp>
        <p:sp>
          <p:nvSpPr>
            <p:cNvPr id="34" name="제목 1">
              <a:extLst>
                <a:ext uri="{FF2B5EF4-FFF2-40B4-BE49-F238E27FC236}">
                  <a16:creationId xmlns:a16="http://schemas.microsoft.com/office/drawing/2014/main" xmlns="" id="{635CE72B-F03C-4F23-A1D1-FA391619FA99}"/>
                </a:ext>
              </a:extLst>
            </p:cNvPr>
            <p:cNvSpPr txBox="1">
              <a:spLocks/>
            </p:cNvSpPr>
            <p:nvPr/>
          </p:nvSpPr>
          <p:spPr>
            <a:xfrm>
              <a:off x="993938" y="4489646"/>
              <a:ext cx="1663227" cy="380066"/>
            </a:xfrm>
            <a:prstGeom prst="rect">
              <a:avLst/>
            </a:prstGeom>
          </p:spPr>
          <p:txBody>
            <a:bodyPr vert="horz" lIns="55721" tIns="27861" rIns="55721" bIns="27861" rtlCol="0" anchor="t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75000"/>
                </a:lnSpc>
              </a:pPr>
              <a:r>
                <a:rPr lang="en-US" altLang="ko-KR" sz="1200" dirty="0">
                  <a:solidFill>
                    <a:srgbClr val="2D329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1688-0720</a:t>
              </a:r>
            </a:p>
          </p:txBody>
        </p:sp>
      </p:grpSp>
      <p:pic>
        <p:nvPicPr>
          <p:cNvPr id="11270" name="Picture 6" descr="울산경제진흥원 ci 가로조합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800" y="1546225"/>
            <a:ext cx="1851912" cy="344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2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52887" y="2759393"/>
            <a:ext cx="407484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500" spc="-150" dirty="0" smtClean="0">
                <a:solidFill>
                  <a:srgbClr val="2D3291"/>
                </a:solidFill>
                <a:latin typeface="G마켓 산스 Medium" pitchFamily="50" charset="-127"/>
                <a:ea typeface="G마켓 산스 Medium" pitchFamily="50" charset="-127"/>
              </a:rPr>
              <a:t>방문기업 </a:t>
            </a:r>
            <a:r>
              <a:rPr lang="ko-KR" altLang="en-US" sz="3500" spc="-150" dirty="0" smtClean="0">
                <a:solidFill>
                  <a:srgbClr val="2D3291"/>
                </a:solidFill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상담예약  </a:t>
            </a:r>
            <a:r>
              <a:rPr lang="ko-KR" altLang="en-US" sz="3500" spc="-150" dirty="0">
                <a:solidFill>
                  <a:srgbClr val="2D3291"/>
                </a:solidFill>
                <a:latin typeface="G마켓 산스 Medium" pitchFamily="50" charset="-127"/>
                <a:ea typeface="G마켓 산스 Medium" pitchFamily="50" charset="-127"/>
              </a:rPr>
              <a:t>프로세스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2887" y="4400908"/>
            <a:ext cx="4074845" cy="2137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039" indent="-633039">
              <a:lnSpc>
                <a:spcPct val="150000"/>
              </a:lnSpc>
              <a:defRPr/>
            </a:pP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 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상담예약</a:t>
            </a: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상담신청</a:t>
            </a:r>
            <a:endParaRPr lang="en-US" altLang="ko-KR" sz="2215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633039" indent="-633039">
              <a:lnSpc>
                <a:spcPct val="150000"/>
              </a:lnSpc>
              <a:defRPr/>
            </a:pPr>
            <a:r>
              <a:rPr lang="en-US" altLang="ko-KR" sz="2215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 </a:t>
            </a:r>
            <a:r>
              <a:rPr lang="ko-KR" altLang="en-US" sz="2215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상담예약</a:t>
            </a:r>
            <a:r>
              <a:rPr lang="en-US" altLang="ko-KR" sz="2215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2215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현황확인</a:t>
            </a:r>
            <a:endParaRPr lang="en-US" altLang="ko-KR" sz="2215" b="1" dirty="0">
              <a:solidFill>
                <a:srgbClr val="2D329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633039" indent="-633039">
              <a:lnSpc>
                <a:spcPct val="150000"/>
              </a:lnSpc>
              <a:defRPr/>
            </a:pP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 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상담예약</a:t>
            </a: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화상회의</a:t>
            </a: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 연장</a:t>
            </a: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</a:p>
          <a:p>
            <a:pPr marL="633039" indent="-633039">
              <a:lnSpc>
                <a:spcPct val="150000"/>
              </a:lnSpc>
              <a:defRPr/>
            </a:pP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  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상담완료</a:t>
            </a: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내역확인</a:t>
            </a:r>
            <a:endParaRPr lang="ko-KR" altLang="en-US" sz="2215" dirty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85800" y="2667000"/>
            <a:ext cx="742950" cy="1588"/>
          </a:xfrm>
          <a:prstGeom prst="line">
            <a:avLst/>
          </a:prstGeom>
          <a:ln w="57150">
            <a:solidFill>
              <a:srgbClr val="0086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029075"/>
            <a:ext cx="6029325" cy="3034865"/>
          </a:xfrm>
          <a:prstGeom prst="rect">
            <a:avLst/>
          </a:prstGeom>
          <a:noFill/>
          <a:ln w="9525">
            <a:solidFill>
              <a:srgbClr val="2D3291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43018" y="793845"/>
            <a:ext cx="2911229" cy="348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662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상담예약 </a:t>
            </a:r>
            <a:r>
              <a:rPr lang="en-US" altLang="ko-KR" sz="1662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1246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현황확인</a:t>
            </a:r>
            <a:endParaRPr lang="ko-KR" altLang="en-US" sz="1246" b="1" dirty="0">
              <a:solidFill>
                <a:srgbClr val="2D329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71091" y="7172325"/>
            <a:ext cx="6004985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100" dirty="0" smtClean="0">
                <a:solidFill>
                  <a:sysClr val="windowText" lastClr="000000"/>
                </a:solidFill>
              </a:rPr>
              <a:t>2. </a:t>
            </a:r>
            <a:r>
              <a:rPr lang="ko-KR" altLang="en-US" sz="1100" dirty="0" err="1" smtClean="0">
                <a:solidFill>
                  <a:sysClr val="windowText" lastClr="000000"/>
                </a:solidFill>
              </a:rPr>
              <a:t>마이페이지</a:t>
            </a:r>
            <a:r>
              <a:rPr lang="ko-KR" altLang="en-US" sz="1100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ko-KR" sz="1100" dirty="0" smtClean="0">
                <a:solidFill>
                  <a:sysClr val="windowText" lastClr="000000"/>
                </a:solidFill>
              </a:rPr>
              <a:t>– ‘</a:t>
            </a:r>
            <a:r>
              <a:rPr lang="ko-KR" altLang="en-US" sz="1100" dirty="0" smtClean="0">
                <a:solidFill>
                  <a:sysClr val="windowText" lastClr="000000"/>
                </a:solidFill>
              </a:rPr>
              <a:t>구매상담예약관리</a:t>
            </a:r>
            <a:r>
              <a:rPr lang="en-US" altLang="ko-KR" sz="1100" dirty="0" smtClean="0">
                <a:solidFill>
                  <a:sysClr val="windowText" lastClr="000000"/>
                </a:solidFill>
              </a:rPr>
              <a:t>’</a:t>
            </a:r>
            <a:r>
              <a:rPr lang="ko-KR" altLang="en-US" sz="1100" dirty="0" smtClean="0">
                <a:solidFill>
                  <a:sysClr val="windowText" lastClr="000000"/>
                </a:solidFill>
              </a:rPr>
              <a:t> 메뉴에서도 </a:t>
            </a:r>
            <a:r>
              <a:rPr lang="ko-KR" altLang="en-US" sz="1100" b="1" dirty="0" smtClean="0">
                <a:solidFill>
                  <a:sysClr val="windowText" lastClr="000000"/>
                </a:solidFill>
              </a:rPr>
              <a:t>진행중인 상담 </a:t>
            </a:r>
            <a:r>
              <a:rPr lang="ko-KR" altLang="en-US" sz="1100" dirty="0" smtClean="0">
                <a:solidFill>
                  <a:sysClr val="windowText" lastClr="000000"/>
                </a:solidFill>
              </a:rPr>
              <a:t>확인 가능</a:t>
            </a:r>
            <a:r>
              <a:rPr lang="en-US" altLang="ko-KR" sz="1100" dirty="0" smtClean="0">
                <a:solidFill>
                  <a:srgbClr val="FF0000"/>
                </a:solidFill>
              </a:rPr>
              <a:t>(</a:t>
            </a:r>
            <a:r>
              <a:rPr lang="ko-KR" altLang="en-US" sz="1100" dirty="0" smtClean="0">
                <a:solidFill>
                  <a:srgbClr val="FF0000"/>
                </a:solidFill>
              </a:rPr>
              <a:t>취소 가능</a:t>
            </a:r>
            <a:r>
              <a:rPr lang="en-US" altLang="ko-KR" sz="1100" dirty="0" smtClean="0">
                <a:solidFill>
                  <a:srgbClr val="FF0000"/>
                </a:solidFill>
              </a:rPr>
              <a:t>)</a:t>
            </a:r>
            <a:endParaRPr lang="en-US" altLang="ko-KR" sz="1100" b="1" dirty="0" smtClean="0">
              <a:solidFill>
                <a:srgbClr val="FF0000"/>
              </a:solidFill>
            </a:endParaRPr>
          </a:p>
        </p:txBody>
      </p:sp>
      <p:pic>
        <p:nvPicPr>
          <p:cNvPr id="38" name="그림 37" descr="제목 없음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813" y="602703"/>
            <a:ext cx="1086865" cy="1965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DBE35B-1343-46B6-BF47-D50232AE899D}"/>
              </a:ext>
            </a:extLst>
          </p:cNvPr>
          <p:cNvSpPr txBox="1"/>
          <p:nvPr/>
        </p:nvSpPr>
        <p:spPr>
          <a:xfrm>
            <a:off x="482929" y="588409"/>
            <a:ext cx="105990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900" b="1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방문기업 </a:t>
            </a:r>
            <a:r>
              <a:rPr lang="ko-KR" altLang="en-US" sz="900" b="1" dirty="0">
                <a:solidFill>
                  <a:schemeClr val="bg1"/>
                </a:solidFill>
                <a:latin typeface="나눔스퀘어 Bold" pitchFamily="50" charset="-127"/>
                <a:ea typeface="나눔스퀘어 Bold" pitchFamily="50" charset="-127"/>
              </a:rPr>
              <a:t>프로세스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2337237" y="5870455"/>
            <a:ext cx="3520638" cy="12066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352041" y="3476625"/>
            <a:ext cx="6004985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100" dirty="0" smtClean="0">
                <a:solidFill>
                  <a:sysClr val="windowText" lastClr="000000"/>
                </a:solidFill>
              </a:rPr>
              <a:t>1. </a:t>
            </a:r>
            <a:r>
              <a:rPr lang="ko-KR" altLang="en-US" sz="1100" dirty="0" smtClean="0">
                <a:solidFill>
                  <a:sysClr val="windowText" lastClr="000000"/>
                </a:solidFill>
              </a:rPr>
              <a:t>상담 예약이 정상적으로 완료되면 </a:t>
            </a:r>
            <a:r>
              <a:rPr lang="ko-KR" altLang="en-US" sz="1100" b="1" dirty="0" smtClean="0">
                <a:solidFill>
                  <a:sysClr val="windowText" lastClr="000000"/>
                </a:solidFill>
              </a:rPr>
              <a:t>해당 화면에서 바로 확인 가능</a:t>
            </a:r>
            <a:r>
              <a:rPr lang="en-US" altLang="ko-KR" sz="1100" dirty="0" smtClean="0">
                <a:solidFill>
                  <a:srgbClr val="FF0000"/>
                </a:solidFill>
              </a:rPr>
              <a:t>(</a:t>
            </a:r>
            <a:r>
              <a:rPr lang="ko-KR" altLang="en-US" sz="1100" dirty="0" smtClean="0">
                <a:solidFill>
                  <a:srgbClr val="FF0000"/>
                </a:solidFill>
              </a:rPr>
              <a:t>취소 가능</a:t>
            </a:r>
            <a:r>
              <a:rPr lang="en-US" altLang="ko-KR" sz="1100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447799"/>
            <a:ext cx="6029325" cy="1948419"/>
          </a:xfrm>
          <a:prstGeom prst="rect">
            <a:avLst/>
          </a:prstGeom>
          <a:noFill/>
          <a:ln w="9525">
            <a:solidFill>
              <a:srgbClr val="2D3291"/>
            </a:solidFill>
            <a:miter lim="800000"/>
            <a:headEnd/>
            <a:tailEnd/>
          </a:ln>
          <a:effectLst/>
        </p:spPr>
      </p:pic>
      <p:sp>
        <p:nvSpPr>
          <p:cNvPr id="39" name="직사각형 38"/>
          <p:cNvSpPr/>
          <p:nvPr/>
        </p:nvSpPr>
        <p:spPr>
          <a:xfrm>
            <a:off x="1098988" y="2581275"/>
            <a:ext cx="4758887" cy="419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4775637" y="4076700"/>
            <a:ext cx="520263" cy="2571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1079937" y="5524501"/>
            <a:ext cx="1053663" cy="247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4634756" y="3941945"/>
            <a:ext cx="226021" cy="217853"/>
          </a:xfrm>
          <a:prstGeom prst="rect">
            <a:avLst/>
          </a:prstGeom>
          <a:solidFill>
            <a:srgbClr val="464CC6"/>
          </a:solidFill>
          <a:ln w="19050">
            <a:solidFill>
              <a:srgbClr val="2D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2</a:t>
            </a:r>
            <a:endParaRPr lang="ko-KR" altLang="en-US" sz="1400" dirty="0"/>
          </a:p>
        </p:txBody>
      </p:sp>
      <p:sp>
        <p:nvSpPr>
          <p:cNvPr id="21" name="직사각형 20"/>
          <p:cNvSpPr/>
          <p:nvPr/>
        </p:nvSpPr>
        <p:spPr>
          <a:xfrm>
            <a:off x="920006" y="5361170"/>
            <a:ext cx="226021" cy="217853"/>
          </a:xfrm>
          <a:prstGeom prst="rect">
            <a:avLst/>
          </a:prstGeom>
          <a:solidFill>
            <a:srgbClr val="464CC6"/>
          </a:solidFill>
          <a:ln w="19050">
            <a:solidFill>
              <a:srgbClr val="2D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3</a:t>
            </a:r>
            <a:endParaRPr lang="ko-KR" altLang="en-US" sz="1400" dirty="0"/>
          </a:p>
        </p:txBody>
      </p:sp>
      <p:sp>
        <p:nvSpPr>
          <p:cNvPr id="22" name="직사각형 21"/>
          <p:cNvSpPr/>
          <p:nvPr/>
        </p:nvSpPr>
        <p:spPr>
          <a:xfrm>
            <a:off x="2215406" y="5761220"/>
            <a:ext cx="226021" cy="217853"/>
          </a:xfrm>
          <a:prstGeom prst="rect">
            <a:avLst/>
          </a:prstGeom>
          <a:solidFill>
            <a:srgbClr val="464CC6"/>
          </a:solidFill>
          <a:ln w="19050">
            <a:solidFill>
              <a:srgbClr val="2D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4</a:t>
            </a:r>
            <a:endParaRPr lang="ko-KR" altLang="en-US" sz="1400" dirty="0"/>
          </a:p>
        </p:txBody>
      </p:sp>
      <p:sp>
        <p:nvSpPr>
          <p:cNvPr id="23" name="직사각형 22"/>
          <p:cNvSpPr/>
          <p:nvPr/>
        </p:nvSpPr>
        <p:spPr>
          <a:xfrm>
            <a:off x="980700" y="2478196"/>
            <a:ext cx="226021" cy="217853"/>
          </a:xfrm>
          <a:prstGeom prst="rect">
            <a:avLst/>
          </a:prstGeom>
          <a:solidFill>
            <a:srgbClr val="464CC6"/>
          </a:solidFill>
          <a:ln w="19050">
            <a:solidFill>
              <a:srgbClr val="2D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1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710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52887" y="2759393"/>
            <a:ext cx="407484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500" spc="-150" dirty="0" smtClean="0">
                <a:solidFill>
                  <a:srgbClr val="2D3291"/>
                </a:solidFill>
                <a:latin typeface="G마켓 산스 Medium" pitchFamily="50" charset="-127"/>
                <a:ea typeface="G마켓 산스 Medium" pitchFamily="50" charset="-127"/>
              </a:rPr>
              <a:t>방문기업 </a:t>
            </a:r>
            <a:r>
              <a:rPr lang="ko-KR" altLang="en-US" sz="3500" spc="-150" dirty="0" smtClean="0">
                <a:solidFill>
                  <a:srgbClr val="2D3291"/>
                </a:solidFill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상담예약  </a:t>
            </a:r>
            <a:r>
              <a:rPr lang="ko-KR" altLang="en-US" sz="3500" spc="-150" dirty="0">
                <a:solidFill>
                  <a:srgbClr val="2D3291"/>
                </a:solidFill>
                <a:latin typeface="G마켓 산스 Medium" pitchFamily="50" charset="-127"/>
                <a:ea typeface="G마켓 산스 Medium" pitchFamily="50" charset="-127"/>
              </a:rPr>
              <a:t>프로세스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2887" y="4400908"/>
            <a:ext cx="4074845" cy="2137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039" indent="-633039">
              <a:lnSpc>
                <a:spcPct val="150000"/>
              </a:lnSpc>
              <a:defRPr/>
            </a:pP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 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상담예약</a:t>
            </a: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상담신청</a:t>
            </a:r>
            <a:endParaRPr lang="en-US" altLang="ko-KR" sz="2215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633039" indent="-633039">
              <a:lnSpc>
                <a:spcPct val="150000"/>
              </a:lnSpc>
              <a:defRPr/>
            </a:pP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 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상담예약</a:t>
            </a: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현황확인</a:t>
            </a:r>
            <a:endParaRPr lang="en-US" altLang="ko-KR" sz="2215" dirty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633039" indent="-633039">
              <a:lnSpc>
                <a:spcPct val="150000"/>
              </a:lnSpc>
              <a:defRPr/>
            </a:pPr>
            <a:r>
              <a:rPr lang="en-US" altLang="ko-KR" sz="2215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 </a:t>
            </a:r>
            <a:r>
              <a:rPr lang="ko-KR" altLang="en-US" sz="2215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상담예약</a:t>
            </a:r>
            <a:r>
              <a:rPr lang="en-US" altLang="ko-KR" sz="2215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2215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화상회의</a:t>
            </a:r>
            <a:r>
              <a:rPr lang="en-US" altLang="ko-KR" sz="2215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2215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 연장</a:t>
            </a:r>
            <a:r>
              <a:rPr lang="en-US" altLang="ko-KR" sz="2215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)</a:t>
            </a:r>
          </a:p>
          <a:p>
            <a:pPr marL="633039" indent="-633039">
              <a:lnSpc>
                <a:spcPct val="150000"/>
              </a:lnSpc>
              <a:defRPr/>
            </a:pP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  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상담완료</a:t>
            </a: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내역확인</a:t>
            </a:r>
            <a:endParaRPr lang="ko-KR" altLang="en-US" sz="2215" dirty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85800" y="2667000"/>
            <a:ext cx="742950" cy="1588"/>
          </a:xfrm>
          <a:prstGeom prst="line">
            <a:avLst/>
          </a:prstGeom>
          <a:ln w="57150">
            <a:solidFill>
              <a:srgbClr val="0086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 descr="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23" y="6647559"/>
            <a:ext cx="6040761" cy="1513034"/>
          </a:xfrm>
          <a:prstGeom prst="rect">
            <a:avLst/>
          </a:prstGeom>
          <a:ln>
            <a:solidFill>
              <a:srgbClr val="2D3291"/>
            </a:solidFill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1457325"/>
            <a:ext cx="6029325" cy="3034865"/>
          </a:xfrm>
          <a:prstGeom prst="rect">
            <a:avLst/>
          </a:prstGeom>
          <a:noFill/>
          <a:ln w="9525">
            <a:solidFill>
              <a:srgbClr val="2D3291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43018" y="793845"/>
            <a:ext cx="2911229" cy="348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662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상담예약 </a:t>
            </a:r>
            <a:r>
              <a:rPr lang="en-US" altLang="ko-KR" sz="1662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1246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화상회의</a:t>
            </a:r>
            <a:endParaRPr lang="ko-KR" altLang="en-US" sz="1246" b="1" dirty="0">
              <a:solidFill>
                <a:srgbClr val="2D329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8" name="그림 37" descr="제목 없음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813" y="602703"/>
            <a:ext cx="1086865" cy="1965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DBE35B-1343-46B6-BF47-D50232AE899D}"/>
              </a:ext>
            </a:extLst>
          </p:cNvPr>
          <p:cNvSpPr txBox="1"/>
          <p:nvPr/>
        </p:nvSpPr>
        <p:spPr>
          <a:xfrm>
            <a:off x="482929" y="588409"/>
            <a:ext cx="105990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900" b="1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방문기업 </a:t>
            </a:r>
            <a:r>
              <a:rPr lang="ko-KR" altLang="en-US" sz="900" b="1" dirty="0">
                <a:solidFill>
                  <a:schemeClr val="bg1"/>
                </a:solidFill>
                <a:latin typeface="나눔스퀘어 Bold" pitchFamily="50" charset="-127"/>
                <a:ea typeface="나눔스퀘어 Bold" pitchFamily="50" charset="-127"/>
              </a:rPr>
              <a:t>프로세스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352041" y="4600575"/>
            <a:ext cx="6004985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/>
            <a:r>
              <a:rPr lang="en-US" altLang="ko-KR" sz="1100" dirty="0" smtClean="0">
                <a:solidFill>
                  <a:sysClr val="windowText" lastClr="000000"/>
                </a:solidFill>
              </a:rPr>
              <a:t>1. </a:t>
            </a:r>
            <a:r>
              <a:rPr lang="ko-KR" altLang="en-US" sz="1100" dirty="0" err="1" smtClean="0">
                <a:solidFill>
                  <a:sysClr val="windowText" lastClr="000000"/>
                </a:solidFill>
              </a:rPr>
              <a:t>마이페이지</a:t>
            </a:r>
            <a:r>
              <a:rPr lang="en-US" altLang="ko-KR" sz="1100" dirty="0" smtClean="0">
                <a:solidFill>
                  <a:sysClr val="windowText" lastClr="000000"/>
                </a:solidFill>
              </a:rPr>
              <a:t> – ‘</a:t>
            </a:r>
            <a:r>
              <a:rPr lang="ko-KR" altLang="en-US" sz="1100" dirty="0" smtClean="0">
                <a:solidFill>
                  <a:sysClr val="windowText" lastClr="000000"/>
                </a:solidFill>
              </a:rPr>
              <a:t>구매상담내역관리</a:t>
            </a:r>
            <a:r>
              <a:rPr lang="en-US" altLang="ko-KR" sz="1100" dirty="0" smtClean="0">
                <a:solidFill>
                  <a:sysClr val="windowText" lastClr="000000"/>
                </a:solidFill>
              </a:rPr>
              <a:t>’</a:t>
            </a:r>
            <a:r>
              <a:rPr lang="ko-KR" altLang="en-US" sz="1100" dirty="0" smtClean="0">
                <a:solidFill>
                  <a:sysClr val="windowText" lastClr="000000"/>
                </a:solidFill>
              </a:rPr>
              <a:t> 메뉴 진행중인 상담에서 </a:t>
            </a:r>
            <a:r>
              <a:rPr lang="ko-KR" altLang="en-US" sz="1100" b="1" dirty="0" smtClean="0">
                <a:solidFill>
                  <a:sysClr val="windowText" lastClr="000000"/>
                </a:solidFill>
              </a:rPr>
              <a:t>예약한 시간대 선택</a:t>
            </a:r>
            <a:r>
              <a:rPr lang="en-US" altLang="ko-KR" sz="1100" b="1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100" b="1" dirty="0" smtClean="0">
                <a:solidFill>
                  <a:srgbClr val="464CC6"/>
                </a:solidFill>
              </a:rPr>
              <a:t>상담 </a:t>
            </a:r>
            <a:r>
              <a:rPr lang="en-US" altLang="ko-KR" sz="1100" b="1" dirty="0" smtClean="0">
                <a:solidFill>
                  <a:srgbClr val="464CC6"/>
                </a:solidFill>
              </a:rPr>
              <a:t>URL</a:t>
            </a:r>
            <a:r>
              <a:rPr lang="ko-KR" altLang="en-US" sz="1100" b="1" dirty="0" smtClean="0">
                <a:solidFill>
                  <a:srgbClr val="464CC6"/>
                </a:solidFill>
              </a:rPr>
              <a:t> 이동</a:t>
            </a:r>
            <a:endParaRPr lang="en-US" altLang="ko-KR" sz="1100" b="1" dirty="0" smtClean="0">
              <a:solidFill>
                <a:srgbClr val="464CC6"/>
              </a:solidFill>
            </a:endParaRPr>
          </a:p>
          <a:p>
            <a:pPr marL="228600" indent="-228600"/>
            <a:r>
              <a:rPr lang="en-US" altLang="ko-KR" sz="1100" b="1" dirty="0" smtClean="0">
                <a:solidFill>
                  <a:srgbClr val="464CC6"/>
                </a:solidFill>
              </a:rPr>
              <a:t>    </a:t>
            </a:r>
            <a:r>
              <a:rPr lang="en-US" altLang="ko-KR" sz="11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ko-KR" altLang="en-US" sz="1100" dirty="0" smtClean="0">
                <a:solidFill>
                  <a:schemeClr val="bg2">
                    <a:lumMod val="50000"/>
                  </a:schemeClr>
                </a:solidFill>
              </a:rPr>
              <a:t>예약 시간이 되야 </a:t>
            </a:r>
            <a:r>
              <a:rPr lang="en-US" altLang="ko-KR" sz="1100" dirty="0" smtClean="0">
                <a:solidFill>
                  <a:schemeClr val="bg2">
                    <a:lumMod val="50000"/>
                  </a:schemeClr>
                </a:solidFill>
              </a:rPr>
              <a:t>URL </a:t>
            </a:r>
            <a:r>
              <a:rPr lang="ko-KR" altLang="en-US" sz="1100" dirty="0" smtClean="0">
                <a:solidFill>
                  <a:schemeClr val="bg2">
                    <a:lumMod val="50000"/>
                  </a:schemeClr>
                </a:solidFill>
              </a:rPr>
              <a:t>연결이 됩니다</a:t>
            </a:r>
            <a:r>
              <a:rPr lang="en-US" altLang="ko-KR" sz="1100" dirty="0" smtClean="0">
                <a:solidFill>
                  <a:schemeClr val="bg2">
                    <a:lumMod val="50000"/>
                  </a:schemeClr>
                </a:solidFill>
              </a:rPr>
              <a:t>.)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451538" y="4267200"/>
            <a:ext cx="2015687" cy="190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528114" y="3390899"/>
            <a:ext cx="224986" cy="2286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291606" y="4161020"/>
            <a:ext cx="226021" cy="217853"/>
          </a:xfrm>
          <a:prstGeom prst="rect">
            <a:avLst/>
          </a:prstGeom>
          <a:solidFill>
            <a:srgbClr val="464CC6"/>
          </a:solidFill>
          <a:ln w="19050">
            <a:solidFill>
              <a:srgbClr val="2D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4</a:t>
            </a:r>
            <a:endParaRPr lang="ko-KR" altLang="en-US" sz="1400" dirty="0"/>
          </a:p>
        </p:txBody>
      </p:sp>
      <p:sp>
        <p:nvSpPr>
          <p:cNvPr id="20" name="직사각형 19"/>
          <p:cNvSpPr/>
          <p:nvPr/>
        </p:nvSpPr>
        <p:spPr>
          <a:xfrm>
            <a:off x="352041" y="8286750"/>
            <a:ext cx="6004985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100" dirty="0" smtClean="0">
                <a:solidFill>
                  <a:schemeClr val="tx1"/>
                </a:solidFill>
              </a:rPr>
              <a:t>2. </a:t>
            </a:r>
            <a:r>
              <a:rPr lang="ko-KR" altLang="en-US" sz="1100" dirty="0" smtClean="0">
                <a:solidFill>
                  <a:schemeClr val="tx1"/>
                </a:solidFill>
              </a:rPr>
              <a:t>화상 회의에 필요한 </a:t>
            </a:r>
            <a:r>
              <a:rPr lang="ko-KR" altLang="en-US" sz="1100" b="1" dirty="0" smtClean="0">
                <a:solidFill>
                  <a:schemeClr val="tx1"/>
                </a:solidFill>
              </a:rPr>
              <a:t>캠</a:t>
            </a:r>
            <a:r>
              <a:rPr lang="en-US" altLang="ko-KR" sz="11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100" b="1" dirty="0" smtClean="0">
                <a:solidFill>
                  <a:schemeClr val="tx1"/>
                </a:solidFill>
              </a:rPr>
              <a:t>마이크 연결상태 확인</a:t>
            </a:r>
            <a:r>
              <a:rPr lang="ko-KR" altLang="en-US" sz="1100" dirty="0" smtClean="0">
                <a:solidFill>
                  <a:schemeClr val="tx1"/>
                </a:solidFill>
              </a:rPr>
              <a:t> 후 온라인 </a:t>
            </a:r>
            <a:r>
              <a:rPr lang="ko-KR" altLang="en-US" sz="1100" b="1" dirty="0" smtClean="0">
                <a:solidFill>
                  <a:schemeClr val="tx1"/>
                </a:solidFill>
              </a:rPr>
              <a:t>화상 </a:t>
            </a:r>
            <a:r>
              <a:rPr lang="ko-KR" altLang="en-US" sz="1100" b="1" smtClean="0">
                <a:solidFill>
                  <a:schemeClr val="tx1"/>
                </a:solidFill>
              </a:rPr>
              <a:t>회의 입장</a:t>
            </a:r>
            <a:endParaRPr lang="en-US" altLang="ko-KR" sz="1100" b="1" smtClean="0">
              <a:solidFill>
                <a:schemeClr val="tx1"/>
              </a:solidFill>
            </a:endParaRPr>
          </a:p>
          <a:p>
            <a:endParaRPr lang="en-US" altLang="ko-KR" sz="1100">
              <a:solidFill>
                <a:schemeClr val="tx1"/>
              </a:solidFill>
            </a:endParaRPr>
          </a:p>
          <a:p>
            <a:r>
              <a:rPr lang="en-US" altLang="ko-KR" sz="1100" smtClean="0">
                <a:solidFill>
                  <a:schemeClr val="tx1"/>
                </a:solidFill>
              </a:rPr>
              <a:t>3. </a:t>
            </a:r>
            <a:r>
              <a:rPr lang="ko-KR" altLang="en-US" sz="1100" smtClean="0">
                <a:solidFill>
                  <a:schemeClr val="tx1"/>
                </a:solidFill>
              </a:rPr>
              <a:t>버튼으로 상세정보를 확인가능</a:t>
            </a:r>
            <a:endParaRPr lang="en-US" altLang="ko-KR" sz="1100" smtClean="0">
              <a:solidFill>
                <a:schemeClr val="tx1"/>
              </a:solidFill>
            </a:endParaRPr>
          </a:p>
          <a:p>
            <a:endParaRPr lang="en-US" altLang="ko-KR" sz="1100">
              <a:solidFill>
                <a:schemeClr val="tx1"/>
              </a:solidFill>
            </a:endParaRPr>
          </a:p>
          <a:p>
            <a:r>
              <a:rPr lang="en-US" altLang="ko-KR" sz="1100" smtClean="0">
                <a:solidFill>
                  <a:schemeClr val="tx1"/>
                </a:solidFill>
              </a:rPr>
              <a:t>4. </a:t>
            </a:r>
            <a:r>
              <a:rPr lang="ko-KR" altLang="en-US" sz="1100" smtClean="0">
                <a:solidFill>
                  <a:schemeClr val="tx1"/>
                </a:solidFill>
              </a:rPr>
              <a:t>화상회의 상담 </a:t>
            </a:r>
            <a:r>
              <a:rPr lang="en-US" altLang="ko-KR" sz="1100" smtClean="0">
                <a:solidFill>
                  <a:schemeClr val="tx1"/>
                </a:solidFill>
              </a:rPr>
              <a:t>URL </a:t>
            </a:r>
            <a:r>
              <a:rPr lang="ko-KR" altLang="en-US" sz="1100" smtClean="0">
                <a:solidFill>
                  <a:schemeClr val="tx1"/>
                </a:solidFill>
              </a:rPr>
              <a:t>상담예약시간에 </a:t>
            </a:r>
            <a:r>
              <a:rPr lang="ko-KR" altLang="en-US" sz="1100" b="1" smtClean="0">
                <a:solidFill>
                  <a:schemeClr val="tx1"/>
                </a:solidFill>
              </a:rPr>
              <a:t>링크 활성화</a:t>
            </a:r>
            <a:r>
              <a:rPr lang="en-US" altLang="ko-KR" sz="1100" b="1" smtClean="0">
                <a:solidFill>
                  <a:schemeClr val="tx1"/>
                </a:solidFill>
              </a:rPr>
              <a:t> </a:t>
            </a:r>
            <a:r>
              <a:rPr lang="en-US" altLang="ko-KR" sz="1100" smtClean="0">
                <a:solidFill>
                  <a:srgbClr val="2D3291"/>
                </a:solidFill>
              </a:rPr>
              <a:t>( *PC</a:t>
            </a:r>
            <a:r>
              <a:rPr lang="ko-KR" altLang="en-US" sz="1100" smtClean="0">
                <a:solidFill>
                  <a:srgbClr val="2D3291"/>
                </a:solidFill>
              </a:rPr>
              <a:t>에서만 접속가능 </a:t>
            </a:r>
            <a:r>
              <a:rPr lang="en-US" altLang="ko-KR" sz="1100" smtClean="0">
                <a:solidFill>
                  <a:srgbClr val="2D3291"/>
                </a:solidFill>
              </a:rPr>
              <a:t>)</a:t>
            </a:r>
            <a:endParaRPr lang="en-US" altLang="ko-KR" sz="1100" dirty="0" smtClean="0">
              <a:solidFill>
                <a:srgbClr val="2D329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775637" y="1499755"/>
            <a:ext cx="520263" cy="2571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079937" y="2947556"/>
            <a:ext cx="1053663" cy="247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4634756" y="1365000"/>
            <a:ext cx="226021" cy="217853"/>
          </a:xfrm>
          <a:prstGeom prst="rect">
            <a:avLst/>
          </a:prstGeom>
          <a:solidFill>
            <a:srgbClr val="464CC6"/>
          </a:solidFill>
          <a:ln w="19050">
            <a:solidFill>
              <a:srgbClr val="2D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1</a:t>
            </a:r>
            <a:endParaRPr lang="ko-KR" altLang="en-US" sz="1400" dirty="0"/>
          </a:p>
        </p:txBody>
      </p:sp>
      <p:sp>
        <p:nvSpPr>
          <p:cNvPr id="24" name="직사각형 23"/>
          <p:cNvSpPr/>
          <p:nvPr/>
        </p:nvSpPr>
        <p:spPr>
          <a:xfrm>
            <a:off x="920006" y="2784225"/>
            <a:ext cx="226021" cy="217853"/>
          </a:xfrm>
          <a:prstGeom prst="rect">
            <a:avLst/>
          </a:prstGeom>
          <a:solidFill>
            <a:srgbClr val="464CC6"/>
          </a:solidFill>
          <a:ln w="19050">
            <a:solidFill>
              <a:srgbClr val="2D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2</a:t>
            </a:r>
            <a:endParaRPr lang="ko-KR" altLang="en-US" sz="1400" dirty="0"/>
          </a:p>
        </p:txBody>
      </p:sp>
      <p:sp>
        <p:nvSpPr>
          <p:cNvPr id="25" name="직사각형 24"/>
          <p:cNvSpPr/>
          <p:nvPr/>
        </p:nvSpPr>
        <p:spPr>
          <a:xfrm>
            <a:off x="5349131" y="3227570"/>
            <a:ext cx="226021" cy="217853"/>
          </a:xfrm>
          <a:prstGeom prst="rect">
            <a:avLst/>
          </a:prstGeom>
          <a:solidFill>
            <a:srgbClr val="464CC6"/>
          </a:solidFill>
          <a:ln w="19050">
            <a:solidFill>
              <a:srgbClr val="2D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3</a:t>
            </a:r>
            <a:endParaRPr lang="ko-KR" altLang="en-US" sz="1400" dirty="0"/>
          </a:p>
        </p:txBody>
      </p:sp>
      <p:sp>
        <p:nvSpPr>
          <p:cNvPr id="27" name="직사각형 26"/>
          <p:cNvSpPr/>
          <p:nvPr/>
        </p:nvSpPr>
        <p:spPr>
          <a:xfrm>
            <a:off x="2835508" y="7489371"/>
            <a:ext cx="1231792" cy="3067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2" name="직선 연결선 41"/>
          <p:cNvCxnSpPr/>
          <p:nvPr/>
        </p:nvCxnSpPr>
        <p:spPr>
          <a:xfrm rot="5400000">
            <a:off x="2945153" y="7794839"/>
            <a:ext cx="190734" cy="158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 rot="5400000">
            <a:off x="3492882" y="7794823"/>
            <a:ext cx="190734" cy="158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직사각형 43"/>
          <p:cNvSpPr/>
          <p:nvPr/>
        </p:nvSpPr>
        <p:spPr>
          <a:xfrm>
            <a:off x="2890455" y="7877177"/>
            <a:ext cx="1095758" cy="338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b="1" dirty="0" smtClean="0">
                <a:solidFill>
                  <a:srgbClr val="FF0000"/>
                </a:solidFill>
              </a:rPr>
              <a:t>캠            마이크</a:t>
            </a:r>
            <a:endParaRPr lang="en-US" altLang="ko-KR" sz="1000" b="1" dirty="0" smtClean="0">
              <a:solidFill>
                <a:srgbClr val="FF0000"/>
              </a:solidFill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1980338" y="5295014"/>
            <a:ext cx="4441735" cy="890329"/>
            <a:chOff x="832013" y="5263115"/>
            <a:chExt cx="4441735" cy="890329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2013" y="5263115"/>
              <a:ext cx="2246625" cy="89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7" name="직사각형 46"/>
            <p:cNvSpPr/>
            <p:nvPr/>
          </p:nvSpPr>
          <p:spPr>
            <a:xfrm>
              <a:off x="3098786" y="5603581"/>
              <a:ext cx="2174962" cy="485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28600" indent="-228600"/>
              <a:r>
                <a:rPr lang="ko-KR" altLang="en-US" sz="1100" dirty="0" smtClean="0">
                  <a:solidFill>
                    <a:srgbClr val="FF0000"/>
                  </a:solidFill>
                </a:rPr>
                <a:t>예약시간 전 화상 회의 입장 불가</a:t>
              </a:r>
              <a:endParaRPr lang="en-US" altLang="ko-KR" sz="11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51" name="직사각형 50"/>
          <p:cNvSpPr/>
          <p:nvPr/>
        </p:nvSpPr>
        <p:spPr>
          <a:xfrm>
            <a:off x="1871330" y="5178055"/>
            <a:ext cx="4614531" cy="11270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8" name="직선 화살표 연결선 57"/>
          <p:cNvCxnSpPr/>
          <p:nvPr/>
        </p:nvCxnSpPr>
        <p:spPr>
          <a:xfrm rot="5400000">
            <a:off x="10633" y="5816009"/>
            <a:ext cx="1552353" cy="1588"/>
          </a:xfrm>
          <a:prstGeom prst="straightConnector1">
            <a:avLst/>
          </a:prstGeom>
          <a:ln>
            <a:solidFill>
              <a:srgbClr val="2D329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0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43018" y="793845"/>
            <a:ext cx="2911229" cy="348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662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상담예약 </a:t>
            </a:r>
            <a:r>
              <a:rPr lang="en-US" altLang="ko-KR" sz="1662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1246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화상회의</a:t>
            </a:r>
            <a:endParaRPr lang="ko-KR" altLang="en-US" sz="1246" b="1" dirty="0">
              <a:solidFill>
                <a:srgbClr val="2D329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8" name="그림 37" descr="제목 없음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813" y="602703"/>
            <a:ext cx="1086865" cy="1965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DBE35B-1343-46B6-BF47-D50232AE899D}"/>
              </a:ext>
            </a:extLst>
          </p:cNvPr>
          <p:cNvSpPr txBox="1"/>
          <p:nvPr/>
        </p:nvSpPr>
        <p:spPr>
          <a:xfrm>
            <a:off x="482929" y="588409"/>
            <a:ext cx="105990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900" b="1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방문기업 </a:t>
            </a:r>
            <a:r>
              <a:rPr lang="ko-KR" altLang="en-US" sz="900" b="1" dirty="0">
                <a:solidFill>
                  <a:schemeClr val="bg1"/>
                </a:solidFill>
                <a:latin typeface="나눔스퀘어 Bold" pitchFamily="50" charset="-127"/>
                <a:ea typeface="나눔스퀘어 Bold" pitchFamily="50" charset="-127"/>
              </a:rPr>
              <a:t>프로세스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12" y="1454150"/>
            <a:ext cx="5901213" cy="3552996"/>
          </a:xfrm>
          <a:prstGeom prst="rect">
            <a:avLst/>
          </a:prstGeom>
          <a:ln>
            <a:solidFill>
              <a:srgbClr val="2D3291"/>
            </a:solidFill>
          </a:ln>
        </p:spPr>
      </p:pic>
      <p:sp>
        <p:nvSpPr>
          <p:cNvPr id="5" name="직사각형 4"/>
          <p:cNvSpPr/>
          <p:nvPr/>
        </p:nvSpPr>
        <p:spPr>
          <a:xfrm>
            <a:off x="455812" y="1747378"/>
            <a:ext cx="5901213" cy="3259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/>
          <a:srcRect l="53014" t="36080" r="21038" b="32654"/>
          <a:stretch/>
        </p:blipFill>
        <p:spPr>
          <a:xfrm>
            <a:off x="633130" y="2202956"/>
            <a:ext cx="3274690" cy="164332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/>
          <a:srcRect l="53014" t="36080" r="21038" b="32654"/>
          <a:stretch/>
        </p:blipFill>
        <p:spPr>
          <a:xfrm>
            <a:off x="633130" y="3901192"/>
            <a:ext cx="1604262" cy="912102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341086" y="3900748"/>
            <a:ext cx="1566735" cy="9125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mtClean="0"/>
              <a:t>Admin</a:t>
            </a:r>
            <a:endParaRPr lang="ko-KR" altLang="en-US" sz="1200"/>
          </a:p>
        </p:txBody>
      </p:sp>
      <p:sp>
        <p:nvSpPr>
          <p:cNvPr id="9" name="직사각형 8"/>
          <p:cNvSpPr/>
          <p:nvPr/>
        </p:nvSpPr>
        <p:spPr>
          <a:xfrm>
            <a:off x="467423" y="1765117"/>
            <a:ext cx="5883795" cy="2972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/>
          <a:srcRect l="59641" t="9366"/>
          <a:stretch/>
        </p:blipFill>
        <p:spPr>
          <a:xfrm>
            <a:off x="4011513" y="2198093"/>
            <a:ext cx="2184833" cy="2615201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633130" y="1807273"/>
            <a:ext cx="812687" cy="208152"/>
          </a:xfrm>
          <a:prstGeom prst="rect">
            <a:avLst/>
          </a:prstGeom>
          <a:solidFill>
            <a:srgbClr val="18C1A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" b="1" smtClean="0"/>
              <a:t>30</a:t>
            </a:r>
            <a:r>
              <a:rPr lang="ko-KR" altLang="en-US" sz="500" b="1" smtClean="0"/>
              <a:t>분 회의 연장하기</a:t>
            </a:r>
            <a:endParaRPr lang="ko-KR" altLang="en-US" sz="500" b="1"/>
          </a:p>
        </p:txBody>
      </p:sp>
      <p:sp>
        <p:nvSpPr>
          <p:cNvPr id="22" name="직사각형 21"/>
          <p:cNvSpPr/>
          <p:nvPr/>
        </p:nvSpPr>
        <p:spPr>
          <a:xfrm>
            <a:off x="5539480" y="1807273"/>
            <a:ext cx="714932" cy="20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" b="1" smtClean="0">
                <a:solidFill>
                  <a:schemeClr val="bg1">
                    <a:lumMod val="50000"/>
                  </a:schemeClr>
                </a:solidFill>
              </a:rPr>
              <a:t>남은시간    </a:t>
            </a:r>
            <a:r>
              <a:rPr lang="en-US" altLang="ko-KR" sz="500" b="1" smtClean="0">
                <a:solidFill>
                  <a:schemeClr val="bg1">
                    <a:lumMod val="50000"/>
                  </a:schemeClr>
                </a:solidFill>
              </a:rPr>
              <a:t>12:40</a:t>
            </a:r>
            <a:endParaRPr lang="ko-KR" altLang="en-US" sz="500" b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6"/>
          <a:srcRect l="47739" t="17443" r="47746" b="80481"/>
          <a:stretch/>
        </p:blipFill>
        <p:spPr>
          <a:xfrm>
            <a:off x="3152448" y="1832744"/>
            <a:ext cx="507940" cy="176359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612703" y="1795832"/>
            <a:ext cx="840603" cy="2229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455812" y="1624543"/>
            <a:ext cx="239691" cy="235295"/>
          </a:xfrm>
          <a:prstGeom prst="rect">
            <a:avLst/>
          </a:prstGeom>
          <a:solidFill>
            <a:srgbClr val="464CC6"/>
          </a:solidFill>
          <a:ln w="19050">
            <a:solidFill>
              <a:srgbClr val="2D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1</a:t>
            </a:r>
            <a:endParaRPr lang="ko-KR" altLang="en-US" sz="1400" dirty="0"/>
          </a:p>
        </p:txBody>
      </p:sp>
      <p:sp>
        <p:nvSpPr>
          <p:cNvPr id="27" name="직사각형 26"/>
          <p:cNvSpPr/>
          <p:nvPr/>
        </p:nvSpPr>
        <p:spPr>
          <a:xfrm>
            <a:off x="3119024" y="1795832"/>
            <a:ext cx="284576" cy="2132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2909213" y="1624543"/>
            <a:ext cx="239691" cy="235295"/>
          </a:xfrm>
          <a:prstGeom prst="rect">
            <a:avLst/>
          </a:prstGeom>
          <a:solidFill>
            <a:srgbClr val="464CC6"/>
          </a:solidFill>
          <a:ln w="19050">
            <a:solidFill>
              <a:srgbClr val="2D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2</a:t>
            </a:r>
            <a:endParaRPr lang="ko-KR" altLang="en-US" sz="1400" dirty="0"/>
          </a:p>
        </p:txBody>
      </p:sp>
      <p:sp>
        <p:nvSpPr>
          <p:cNvPr id="29" name="직사각형 28"/>
          <p:cNvSpPr/>
          <p:nvPr/>
        </p:nvSpPr>
        <p:spPr>
          <a:xfrm>
            <a:off x="5456680" y="1795832"/>
            <a:ext cx="840603" cy="2229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299789" y="1624543"/>
            <a:ext cx="239691" cy="235295"/>
          </a:xfrm>
          <a:prstGeom prst="rect">
            <a:avLst/>
          </a:prstGeom>
          <a:solidFill>
            <a:srgbClr val="464CC6"/>
          </a:solidFill>
          <a:ln w="19050">
            <a:solidFill>
              <a:srgbClr val="2D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4</a:t>
            </a:r>
            <a:endParaRPr lang="ko-KR" altLang="en-US" sz="1400" dirty="0"/>
          </a:p>
        </p:txBody>
      </p:sp>
      <p:sp>
        <p:nvSpPr>
          <p:cNvPr id="37" name="직사각형 36"/>
          <p:cNvSpPr/>
          <p:nvPr/>
        </p:nvSpPr>
        <p:spPr>
          <a:xfrm>
            <a:off x="4011512" y="2210329"/>
            <a:ext cx="2184834" cy="26029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3907820" y="2039042"/>
            <a:ext cx="239691" cy="235295"/>
          </a:xfrm>
          <a:prstGeom prst="rect">
            <a:avLst/>
          </a:prstGeom>
          <a:solidFill>
            <a:srgbClr val="464CC6"/>
          </a:solidFill>
          <a:ln w="19050">
            <a:solidFill>
              <a:srgbClr val="2D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6</a:t>
            </a:r>
            <a:endParaRPr lang="ko-KR" altLang="en-US" sz="1400" dirty="0"/>
          </a:p>
        </p:txBody>
      </p:sp>
      <p:sp>
        <p:nvSpPr>
          <p:cNvPr id="40" name="직사각형 39"/>
          <p:cNvSpPr/>
          <p:nvPr/>
        </p:nvSpPr>
        <p:spPr>
          <a:xfrm>
            <a:off x="352041" y="5300374"/>
            <a:ext cx="6004985" cy="4097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/>
            <a:r>
              <a:rPr lang="en-US" altLang="ko-KR" sz="1100" smtClean="0">
                <a:solidFill>
                  <a:sysClr val="windowText" lastClr="000000"/>
                </a:solidFill>
              </a:rPr>
              <a:t>1. 30</a:t>
            </a:r>
            <a:r>
              <a:rPr lang="ko-KR" altLang="en-US" sz="1100" smtClean="0">
                <a:solidFill>
                  <a:sysClr val="windowText" lastClr="000000"/>
                </a:solidFill>
              </a:rPr>
              <a:t>분 회의 연장하기 버튼 </a:t>
            </a:r>
            <a:endParaRPr lang="en-US" altLang="ko-KR" sz="1100" smtClean="0">
              <a:solidFill>
                <a:sysClr val="windowText" lastClr="000000"/>
              </a:solidFill>
            </a:endParaRPr>
          </a:p>
          <a:p>
            <a:pPr marL="228600" indent="-228600"/>
            <a:r>
              <a:rPr lang="en-US" altLang="ko-KR" sz="1100" smtClean="0">
                <a:solidFill>
                  <a:sysClr val="windowText" lastClr="000000"/>
                </a:solidFill>
              </a:rPr>
              <a:t>    ( </a:t>
            </a:r>
            <a:r>
              <a:rPr lang="ko-KR" altLang="en-US" sz="1100" smtClean="0">
                <a:solidFill>
                  <a:sysClr val="windowText" lastClr="000000"/>
                </a:solidFill>
              </a:rPr>
              <a:t>양측 동의하에 참여기업과 방문기업이 </a:t>
            </a:r>
            <a:r>
              <a:rPr lang="en-US" altLang="ko-KR" sz="1100" smtClean="0">
                <a:solidFill>
                  <a:sysClr val="windowText" lastClr="000000"/>
                </a:solidFill>
              </a:rPr>
              <a:t>30</a:t>
            </a:r>
            <a:r>
              <a:rPr lang="ko-KR" altLang="en-US" sz="1100" smtClean="0">
                <a:solidFill>
                  <a:sysClr val="windowText" lastClr="000000"/>
                </a:solidFill>
              </a:rPr>
              <a:t>분 회의 연장하기 버튼을 누르면 </a:t>
            </a:r>
            <a:endParaRPr lang="en-US" altLang="ko-KR" sz="1100" smtClean="0">
              <a:solidFill>
                <a:sysClr val="windowText" lastClr="000000"/>
              </a:solidFill>
            </a:endParaRPr>
          </a:p>
          <a:p>
            <a:pPr marL="228600" indent="-228600"/>
            <a:r>
              <a:rPr lang="en-US" altLang="ko-KR" sz="1100">
                <a:solidFill>
                  <a:sysClr val="windowText" lastClr="000000"/>
                </a:solidFill>
              </a:rPr>
              <a:t> </a:t>
            </a:r>
            <a:r>
              <a:rPr lang="en-US" altLang="ko-KR" sz="1100" smtClean="0">
                <a:solidFill>
                  <a:sysClr val="windowText" lastClr="000000"/>
                </a:solidFill>
              </a:rPr>
              <a:t>      </a:t>
            </a:r>
            <a:r>
              <a:rPr lang="ko-KR" altLang="en-US" sz="1100" smtClean="0">
                <a:solidFill>
                  <a:sysClr val="windowText" lastClr="000000"/>
                </a:solidFill>
              </a:rPr>
              <a:t>다음 시간대에 상담이 예약됩니다</a:t>
            </a:r>
            <a:r>
              <a:rPr lang="en-US" altLang="ko-KR" sz="1100" smtClean="0">
                <a:solidFill>
                  <a:sysClr val="windowText" lastClr="000000"/>
                </a:solidFill>
              </a:rPr>
              <a:t>.)</a:t>
            </a:r>
          </a:p>
          <a:p>
            <a:pPr marL="228600" indent="-228600"/>
            <a:endParaRPr lang="en-US" altLang="ko-KR" sz="1100">
              <a:solidFill>
                <a:sysClr val="windowText" lastClr="000000"/>
              </a:solidFill>
            </a:endParaRPr>
          </a:p>
          <a:p>
            <a:pPr marL="228600" indent="-228600"/>
            <a:r>
              <a:rPr lang="en-US" altLang="ko-KR" sz="1100" smtClean="0">
                <a:solidFill>
                  <a:srgbClr val="2D3291"/>
                </a:solidFill>
              </a:rPr>
              <a:t>*</a:t>
            </a:r>
            <a:r>
              <a:rPr lang="ko-KR" altLang="en-US" sz="1100" smtClean="0">
                <a:solidFill>
                  <a:srgbClr val="2D3291"/>
                </a:solidFill>
              </a:rPr>
              <a:t>다음시간대에 다른 예약건이 있으면 양측이 동의하더라도 상담예약은 등록되지 않습니다</a:t>
            </a:r>
            <a:r>
              <a:rPr lang="en-US" altLang="ko-KR" sz="1100" smtClean="0">
                <a:solidFill>
                  <a:srgbClr val="2D3291"/>
                </a:solidFill>
              </a:rPr>
              <a:t>.</a:t>
            </a:r>
          </a:p>
          <a:p>
            <a:pPr marL="228600" indent="-228600"/>
            <a:endParaRPr lang="en-US" altLang="ko-KR" sz="1100">
              <a:solidFill>
                <a:sysClr val="windowText" lastClr="000000"/>
              </a:solidFill>
            </a:endParaRPr>
          </a:p>
          <a:p>
            <a:pPr marL="228600" indent="-228600"/>
            <a:r>
              <a:rPr lang="en-US" altLang="ko-KR" sz="1100" smtClean="0">
                <a:solidFill>
                  <a:sysClr val="windowText" lastClr="000000"/>
                </a:solidFill>
              </a:rPr>
              <a:t>2. </a:t>
            </a:r>
            <a:r>
              <a:rPr lang="ko-KR" altLang="en-US" sz="1100" smtClean="0">
                <a:solidFill>
                  <a:sysClr val="windowText" lastClr="000000"/>
                </a:solidFill>
              </a:rPr>
              <a:t>화면공유 버튼 </a:t>
            </a:r>
            <a:endParaRPr lang="en-US" altLang="ko-KR" sz="1100" smtClean="0">
              <a:solidFill>
                <a:sysClr val="windowText" lastClr="000000"/>
              </a:solidFill>
            </a:endParaRPr>
          </a:p>
          <a:p>
            <a:pPr marL="228600" indent="-228600"/>
            <a:endParaRPr lang="en-US" altLang="ko-KR" sz="1100">
              <a:solidFill>
                <a:sysClr val="windowText" lastClr="000000"/>
              </a:solidFill>
            </a:endParaRPr>
          </a:p>
          <a:p>
            <a:pPr marL="228600" indent="-228600"/>
            <a:r>
              <a:rPr lang="en-US" altLang="ko-KR" sz="1100" smtClean="0">
                <a:solidFill>
                  <a:sysClr val="windowText" lastClr="000000"/>
                </a:solidFill>
              </a:rPr>
              <a:t>3. </a:t>
            </a:r>
            <a:r>
              <a:rPr lang="ko-KR" altLang="en-US" sz="1100" smtClean="0">
                <a:solidFill>
                  <a:sysClr val="windowText" lastClr="000000"/>
                </a:solidFill>
              </a:rPr>
              <a:t>회의 종료 버튼</a:t>
            </a:r>
            <a:endParaRPr lang="en-US" altLang="ko-KR" sz="1100" smtClean="0">
              <a:solidFill>
                <a:sysClr val="windowText" lastClr="000000"/>
              </a:solidFill>
            </a:endParaRPr>
          </a:p>
          <a:p>
            <a:pPr marL="228600" indent="-228600"/>
            <a:endParaRPr lang="en-US" altLang="ko-KR" sz="1100">
              <a:solidFill>
                <a:sysClr val="windowText" lastClr="000000"/>
              </a:solidFill>
            </a:endParaRPr>
          </a:p>
          <a:p>
            <a:pPr marL="228600" indent="-228600"/>
            <a:r>
              <a:rPr lang="en-US" altLang="ko-KR" sz="1100" smtClean="0">
                <a:solidFill>
                  <a:sysClr val="windowText" lastClr="000000"/>
                </a:solidFill>
              </a:rPr>
              <a:t>4. </a:t>
            </a:r>
            <a:r>
              <a:rPr lang="ko-KR" altLang="en-US" sz="1100" smtClean="0">
                <a:solidFill>
                  <a:sysClr val="windowText" lastClr="000000"/>
                </a:solidFill>
              </a:rPr>
              <a:t>남은 상담예약시간 </a:t>
            </a:r>
            <a:endParaRPr lang="en-US" altLang="ko-KR" sz="1100" smtClean="0">
              <a:solidFill>
                <a:sysClr val="windowText" lastClr="000000"/>
              </a:solidFill>
            </a:endParaRPr>
          </a:p>
          <a:p>
            <a:pPr marL="228600" indent="-228600"/>
            <a:endParaRPr lang="en-US" altLang="ko-KR" sz="1100">
              <a:solidFill>
                <a:sysClr val="windowText" lastClr="000000"/>
              </a:solidFill>
            </a:endParaRPr>
          </a:p>
          <a:p>
            <a:pPr marL="228600" indent="-228600"/>
            <a:r>
              <a:rPr lang="en-US" altLang="ko-KR" sz="1100" smtClean="0">
                <a:solidFill>
                  <a:sysClr val="windowText" lastClr="000000"/>
                </a:solidFill>
              </a:rPr>
              <a:t>5. </a:t>
            </a:r>
            <a:r>
              <a:rPr lang="ko-KR" altLang="en-US" sz="1100" smtClean="0">
                <a:solidFill>
                  <a:sysClr val="windowText" lastClr="000000"/>
                </a:solidFill>
              </a:rPr>
              <a:t>참여중인 기업 리스트 </a:t>
            </a:r>
            <a:endParaRPr lang="en-US" altLang="ko-KR" sz="1100" smtClean="0">
              <a:solidFill>
                <a:sysClr val="windowText" lastClr="000000"/>
              </a:solidFill>
            </a:endParaRPr>
          </a:p>
          <a:p>
            <a:pPr marL="228600" indent="-228600"/>
            <a:endParaRPr lang="en-US" altLang="ko-KR" sz="1100">
              <a:solidFill>
                <a:sysClr val="windowText" lastClr="000000"/>
              </a:solidFill>
            </a:endParaRPr>
          </a:p>
          <a:p>
            <a:pPr marL="228600" indent="-228600"/>
            <a:r>
              <a:rPr lang="en-US" altLang="ko-KR" sz="1100" smtClean="0">
                <a:solidFill>
                  <a:sysClr val="windowText" lastClr="000000"/>
                </a:solidFill>
              </a:rPr>
              <a:t>6. </a:t>
            </a:r>
            <a:r>
              <a:rPr lang="ko-KR" altLang="en-US" sz="1100" smtClean="0">
                <a:solidFill>
                  <a:sysClr val="windowText" lastClr="000000"/>
                </a:solidFill>
              </a:rPr>
              <a:t>상담일지 영역 </a:t>
            </a:r>
            <a:endParaRPr lang="en-US" altLang="ko-KR" sz="1100" smtClean="0">
              <a:solidFill>
                <a:sysClr val="windowText" lastClr="000000"/>
              </a:solidFill>
            </a:endParaRPr>
          </a:p>
          <a:p>
            <a:pPr marL="228600" indent="-228600"/>
            <a:r>
              <a:rPr lang="en-US" altLang="ko-KR" sz="1100">
                <a:solidFill>
                  <a:sysClr val="windowText" lastClr="000000"/>
                </a:solidFill>
              </a:rPr>
              <a:t> </a:t>
            </a:r>
            <a:r>
              <a:rPr lang="en-US" altLang="ko-KR" sz="1100" smtClean="0">
                <a:solidFill>
                  <a:sysClr val="windowText" lastClr="000000"/>
                </a:solidFill>
              </a:rPr>
              <a:t>   - </a:t>
            </a:r>
            <a:r>
              <a:rPr lang="ko-KR" altLang="en-US" sz="1100" smtClean="0">
                <a:solidFill>
                  <a:sysClr val="windowText" lastClr="000000"/>
                </a:solidFill>
              </a:rPr>
              <a:t>실시간으로 기입하는 내용이 자동저장되며 행사 완료 후 </a:t>
            </a:r>
            <a:endParaRPr lang="en-US" altLang="ko-KR" sz="1100" smtClean="0">
              <a:solidFill>
                <a:sysClr val="windowText" lastClr="000000"/>
              </a:solidFill>
            </a:endParaRPr>
          </a:p>
          <a:p>
            <a:pPr marL="228600" indent="-228600"/>
            <a:r>
              <a:rPr lang="en-US" altLang="ko-KR" sz="1100">
                <a:solidFill>
                  <a:sysClr val="windowText" lastClr="000000"/>
                </a:solidFill>
              </a:rPr>
              <a:t> </a:t>
            </a:r>
            <a:r>
              <a:rPr lang="en-US" altLang="ko-KR" sz="1100" smtClean="0">
                <a:solidFill>
                  <a:sysClr val="windowText" lastClr="000000"/>
                </a:solidFill>
              </a:rPr>
              <a:t>     </a:t>
            </a:r>
            <a:r>
              <a:rPr lang="ko-KR" altLang="en-US" sz="1100" smtClean="0">
                <a:solidFill>
                  <a:sysClr val="windowText" lastClr="000000"/>
                </a:solidFill>
              </a:rPr>
              <a:t>마이페이지 </a:t>
            </a:r>
            <a:r>
              <a:rPr lang="en-US" altLang="ko-KR" sz="1100" smtClean="0">
                <a:solidFill>
                  <a:sysClr val="windowText" lastClr="000000"/>
                </a:solidFill>
              </a:rPr>
              <a:t>&gt; </a:t>
            </a:r>
            <a:r>
              <a:rPr lang="ko-KR" altLang="en-US" sz="1100" smtClean="0">
                <a:solidFill>
                  <a:sysClr val="windowText" lastClr="000000"/>
                </a:solidFill>
              </a:rPr>
              <a:t>구매상담예약관리에서 상담일지를 확인 및 수정가능</a:t>
            </a:r>
            <a:endParaRPr lang="en-US" altLang="ko-KR" sz="1100" smtClean="0">
              <a:solidFill>
                <a:sysClr val="windowText" lastClr="000000"/>
              </a:solidFill>
            </a:endParaRPr>
          </a:p>
          <a:p>
            <a:pPr marL="228600" indent="-228600"/>
            <a:endParaRPr lang="en-US" altLang="ko-KR" sz="1100">
              <a:solidFill>
                <a:sysClr val="windowText" lastClr="000000"/>
              </a:solidFill>
            </a:endParaRPr>
          </a:p>
          <a:p>
            <a:pPr marL="228600" indent="-228600"/>
            <a:endParaRPr lang="en-US" altLang="ko-KR" sz="1100" smtClean="0">
              <a:solidFill>
                <a:sysClr val="windowText" lastClr="000000"/>
              </a:solidFill>
            </a:endParaRPr>
          </a:p>
          <a:p>
            <a:pPr marL="228600" indent="-228600"/>
            <a:endParaRPr lang="en-US" altLang="ko-KR" sz="1100">
              <a:solidFill>
                <a:sysClr val="windowText" lastClr="000000"/>
              </a:solidFill>
            </a:endParaRPr>
          </a:p>
          <a:p>
            <a:pPr marL="228600" indent="-228600"/>
            <a:endParaRPr lang="en-US" altLang="ko-KR" sz="1100" smtClean="0">
              <a:solidFill>
                <a:sysClr val="windowText" lastClr="000000"/>
              </a:solidFill>
            </a:endParaRPr>
          </a:p>
          <a:p>
            <a:pPr marL="228600" indent="-228600"/>
            <a:endParaRPr lang="en-US" altLang="ko-KR" sz="1100" dirty="0">
              <a:solidFill>
                <a:schemeClr val="bg2">
                  <a:lumMod val="50000"/>
                </a:schemeClr>
              </a:solidFill>
            </a:endParaRPr>
          </a:p>
          <a:p>
            <a:pPr marL="228600" indent="-228600"/>
            <a:endParaRPr lang="en-US" altLang="ko-KR" sz="1100">
              <a:solidFill>
                <a:sysClr val="windowText" lastClr="000000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461903" y="1795832"/>
            <a:ext cx="284576" cy="2132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3667016" y="1624543"/>
            <a:ext cx="239691" cy="235295"/>
          </a:xfrm>
          <a:prstGeom prst="rect">
            <a:avLst/>
          </a:prstGeom>
          <a:solidFill>
            <a:srgbClr val="464CC6"/>
          </a:solidFill>
          <a:ln w="19050">
            <a:solidFill>
              <a:srgbClr val="2D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3</a:t>
            </a:r>
            <a:endParaRPr lang="ko-KR" altLang="en-US" sz="1400" dirty="0"/>
          </a:p>
        </p:txBody>
      </p:sp>
      <p:sp>
        <p:nvSpPr>
          <p:cNvPr id="43" name="직사각형 42"/>
          <p:cNvSpPr/>
          <p:nvPr/>
        </p:nvSpPr>
        <p:spPr>
          <a:xfrm>
            <a:off x="626660" y="2210329"/>
            <a:ext cx="3294004" cy="164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626660" y="2198093"/>
            <a:ext cx="812687" cy="587830"/>
            <a:chOff x="662755" y="1882402"/>
            <a:chExt cx="766337" cy="544254"/>
          </a:xfrm>
        </p:grpSpPr>
        <p:sp>
          <p:nvSpPr>
            <p:cNvPr id="6" name="직사각형 5"/>
            <p:cNvSpPr/>
            <p:nvPr/>
          </p:nvSpPr>
          <p:spPr>
            <a:xfrm>
              <a:off x="662755" y="1882402"/>
              <a:ext cx="766337" cy="181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400" smtClean="0">
                  <a:solidFill>
                    <a:schemeClr val="tx1"/>
                  </a:solidFill>
                </a:rPr>
                <a:t>㈜아이티엔제이</a:t>
              </a:r>
              <a:endParaRPr lang="ko-KR" altLang="en-US" sz="400">
                <a:solidFill>
                  <a:schemeClr val="tx1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662755" y="2064244"/>
              <a:ext cx="766337" cy="181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400" smtClean="0">
                  <a:solidFill>
                    <a:schemeClr val="tx1"/>
                  </a:solidFill>
                </a:rPr>
                <a:t>㈜미라클웨이</a:t>
              </a:r>
              <a:endParaRPr lang="ko-KR" altLang="en-US" sz="400">
                <a:solidFill>
                  <a:schemeClr val="tx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62755" y="2244814"/>
              <a:ext cx="766337" cy="181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400" smtClean="0">
                  <a:solidFill>
                    <a:schemeClr val="tx1"/>
                  </a:solidFill>
                </a:rPr>
                <a:t>Admin</a:t>
              </a:r>
              <a:endParaRPr lang="ko-KR" altLang="en-US" sz="400">
                <a:solidFill>
                  <a:schemeClr val="tx1"/>
                </a:solidFill>
              </a:endParaRPr>
            </a:p>
          </p:txBody>
        </p:sp>
      </p:grpSp>
      <p:sp>
        <p:nvSpPr>
          <p:cNvPr id="35" name="직사각형 34"/>
          <p:cNvSpPr/>
          <p:nvPr/>
        </p:nvSpPr>
        <p:spPr>
          <a:xfrm>
            <a:off x="455812" y="2039042"/>
            <a:ext cx="239691" cy="235295"/>
          </a:xfrm>
          <a:prstGeom prst="rect">
            <a:avLst/>
          </a:prstGeom>
          <a:solidFill>
            <a:srgbClr val="464CC6"/>
          </a:solidFill>
          <a:ln w="19050">
            <a:solidFill>
              <a:srgbClr val="2D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5</a:t>
            </a:r>
            <a:endParaRPr lang="ko-KR" altLang="en-US" sz="1400" dirty="0"/>
          </a:p>
        </p:txBody>
      </p:sp>
      <p:sp>
        <p:nvSpPr>
          <p:cNvPr id="34" name="직사각형 33"/>
          <p:cNvSpPr/>
          <p:nvPr/>
        </p:nvSpPr>
        <p:spPr>
          <a:xfrm>
            <a:off x="612703" y="2210330"/>
            <a:ext cx="840603" cy="5755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76" y="2128130"/>
            <a:ext cx="2418619" cy="1730594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55" y="3485910"/>
            <a:ext cx="240251" cy="240251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80" y="3485909"/>
            <a:ext cx="240251" cy="240251"/>
          </a:xfrm>
          <a:prstGeom prst="rect">
            <a:avLst/>
          </a:prstGeom>
        </p:spPr>
      </p:pic>
      <p:sp>
        <p:nvSpPr>
          <p:cNvPr id="48" name="직사각형 47"/>
          <p:cNvSpPr/>
          <p:nvPr/>
        </p:nvSpPr>
        <p:spPr>
          <a:xfrm>
            <a:off x="633130" y="3900748"/>
            <a:ext cx="1604262" cy="912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5" y="3928687"/>
            <a:ext cx="1244961" cy="89080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43" y="4645960"/>
            <a:ext cx="132404" cy="132404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40" y="4645959"/>
            <a:ext cx="132404" cy="13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52887" y="2759393"/>
            <a:ext cx="407484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500" spc="-150" dirty="0" smtClean="0">
                <a:solidFill>
                  <a:srgbClr val="2D3291"/>
                </a:solidFill>
                <a:latin typeface="G마켓 산스 Medium" pitchFamily="50" charset="-127"/>
                <a:ea typeface="G마켓 산스 Medium" pitchFamily="50" charset="-127"/>
              </a:rPr>
              <a:t>방문기업 </a:t>
            </a:r>
            <a:r>
              <a:rPr lang="ko-KR" altLang="en-US" sz="3500" spc="-150" dirty="0" smtClean="0">
                <a:solidFill>
                  <a:srgbClr val="2D3291"/>
                </a:solidFill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상담예약  </a:t>
            </a:r>
            <a:r>
              <a:rPr lang="ko-KR" altLang="en-US" sz="3500" spc="-150" dirty="0">
                <a:solidFill>
                  <a:srgbClr val="2D3291"/>
                </a:solidFill>
                <a:latin typeface="G마켓 산스 Medium" pitchFamily="50" charset="-127"/>
                <a:ea typeface="G마켓 산스 Medium" pitchFamily="50" charset="-127"/>
              </a:rPr>
              <a:t>프로세스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2887" y="4400908"/>
            <a:ext cx="4074845" cy="2137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039" indent="-633039">
              <a:lnSpc>
                <a:spcPct val="150000"/>
              </a:lnSpc>
              <a:defRPr/>
            </a:pP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 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상담예약</a:t>
            </a: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상담신청</a:t>
            </a:r>
            <a:endParaRPr lang="en-US" altLang="ko-KR" sz="2215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633039" indent="-633039">
              <a:lnSpc>
                <a:spcPct val="150000"/>
              </a:lnSpc>
              <a:defRPr/>
            </a:pP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 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상담예약</a:t>
            </a: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현황확인</a:t>
            </a:r>
            <a:endParaRPr lang="en-US" altLang="ko-KR" sz="2215" dirty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633039" indent="-633039">
              <a:lnSpc>
                <a:spcPct val="150000"/>
              </a:lnSpc>
              <a:defRPr/>
            </a:pP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 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상담예약</a:t>
            </a: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화상회의</a:t>
            </a: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 연장</a:t>
            </a: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marL="633039" indent="-633039">
              <a:lnSpc>
                <a:spcPct val="150000"/>
              </a:lnSpc>
              <a:defRPr/>
            </a:pPr>
            <a:r>
              <a:rPr lang="en-US" altLang="ko-KR" sz="2215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  </a:t>
            </a:r>
            <a:r>
              <a:rPr lang="ko-KR" altLang="en-US" sz="2215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상담완료</a:t>
            </a:r>
            <a:r>
              <a:rPr lang="en-US" altLang="ko-KR" sz="2215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2215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내역확인</a:t>
            </a:r>
            <a:endParaRPr lang="ko-KR" altLang="en-US" sz="2215" b="1" dirty="0">
              <a:solidFill>
                <a:srgbClr val="2D329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85800" y="2667000"/>
            <a:ext cx="742950" cy="1588"/>
          </a:xfrm>
          <a:prstGeom prst="line">
            <a:avLst/>
          </a:prstGeom>
          <a:ln w="57150">
            <a:solidFill>
              <a:srgbClr val="0086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273" y="1477926"/>
            <a:ext cx="6040955" cy="3914682"/>
          </a:xfrm>
          <a:prstGeom prst="rect">
            <a:avLst/>
          </a:prstGeom>
          <a:noFill/>
          <a:ln w="9525">
            <a:solidFill>
              <a:srgbClr val="2D3291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43018" y="687515"/>
            <a:ext cx="2911229" cy="348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662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상담완료 </a:t>
            </a:r>
            <a:r>
              <a:rPr lang="en-US" altLang="ko-KR" sz="1662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1246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내역확인</a:t>
            </a:r>
            <a:endParaRPr lang="ko-KR" altLang="en-US" sz="1246" b="1" dirty="0">
              <a:solidFill>
                <a:srgbClr val="2D329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8" name="그림 37" descr="제목 없음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813" y="496373"/>
            <a:ext cx="1086865" cy="1965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DBE35B-1343-46B6-BF47-D50232AE899D}"/>
              </a:ext>
            </a:extLst>
          </p:cNvPr>
          <p:cNvSpPr txBox="1"/>
          <p:nvPr/>
        </p:nvSpPr>
        <p:spPr>
          <a:xfrm>
            <a:off x="482929" y="482079"/>
            <a:ext cx="105990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900" b="1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방문기업 </a:t>
            </a:r>
            <a:r>
              <a:rPr lang="ko-KR" altLang="en-US" sz="900" b="1" dirty="0">
                <a:solidFill>
                  <a:schemeClr val="bg1"/>
                </a:solidFill>
                <a:latin typeface="나눔스퀘어 Bold" pitchFamily="50" charset="-127"/>
                <a:ea typeface="나눔스퀘어 Bold" pitchFamily="50" charset="-127"/>
              </a:rPr>
              <a:t>프로세스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352041" y="5567246"/>
            <a:ext cx="6004985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/>
            <a:r>
              <a:rPr lang="en-US" altLang="ko-KR" sz="1100" smtClean="0">
                <a:solidFill>
                  <a:sysClr val="windowText" lastClr="000000"/>
                </a:solidFill>
              </a:rPr>
              <a:t>1. </a:t>
            </a:r>
            <a:r>
              <a:rPr lang="ko-KR" altLang="en-US" sz="1100" smtClean="0">
                <a:solidFill>
                  <a:sysClr val="windowText" lastClr="000000"/>
                </a:solidFill>
              </a:rPr>
              <a:t>마이페이지</a:t>
            </a:r>
            <a:r>
              <a:rPr lang="en-US" altLang="ko-KR" sz="1100" smtClean="0">
                <a:solidFill>
                  <a:sysClr val="windowText" lastClr="000000"/>
                </a:solidFill>
              </a:rPr>
              <a:t> </a:t>
            </a:r>
            <a:r>
              <a:rPr lang="en-US" altLang="ko-KR" sz="1100" dirty="0" smtClean="0">
                <a:solidFill>
                  <a:sysClr val="windowText" lastClr="000000"/>
                </a:solidFill>
              </a:rPr>
              <a:t>– ‘</a:t>
            </a:r>
            <a:r>
              <a:rPr lang="ko-KR" altLang="en-US" sz="1100" dirty="0" smtClean="0">
                <a:solidFill>
                  <a:sysClr val="windowText" lastClr="000000"/>
                </a:solidFill>
              </a:rPr>
              <a:t>구매상담내역관리</a:t>
            </a:r>
            <a:r>
              <a:rPr lang="en-US" altLang="ko-KR" sz="1100" dirty="0" smtClean="0">
                <a:solidFill>
                  <a:sysClr val="windowText" lastClr="000000"/>
                </a:solidFill>
              </a:rPr>
              <a:t>’</a:t>
            </a:r>
            <a:r>
              <a:rPr lang="ko-KR" altLang="en-US" sz="1100" dirty="0" smtClean="0">
                <a:solidFill>
                  <a:sysClr val="windowText" lastClr="000000"/>
                </a:solidFill>
              </a:rPr>
              <a:t> 메뉴 </a:t>
            </a:r>
            <a:r>
              <a:rPr lang="ko-KR" altLang="en-US" sz="1100" b="1" dirty="0" smtClean="0">
                <a:solidFill>
                  <a:sysClr val="windowText" lastClr="000000"/>
                </a:solidFill>
              </a:rPr>
              <a:t>완료된 상담</a:t>
            </a:r>
            <a:r>
              <a:rPr lang="ko-KR" altLang="en-US" sz="1100" dirty="0" smtClean="0">
                <a:solidFill>
                  <a:sysClr val="windowText" lastClr="000000"/>
                </a:solidFill>
              </a:rPr>
              <a:t>에서 </a:t>
            </a:r>
            <a:r>
              <a:rPr lang="ko-KR" altLang="en-US" sz="1100" b="1" dirty="0" smtClean="0">
                <a:solidFill>
                  <a:sysClr val="windowText" lastClr="000000"/>
                </a:solidFill>
              </a:rPr>
              <a:t>내역 </a:t>
            </a:r>
            <a:r>
              <a:rPr lang="ko-KR" altLang="en-US" sz="1100" b="1" smtClean="0">
                <a:solidFill>
                  <a:sysClr val="windowText" lastClr="000000"/>
                </a:solidFill>
              </a:rPr>
              <a:t>확인 가능</a:t>
            </a:r>
            <a:endParaRPr lang="en-US" altLang="ko-KR" sz="1100" b="1" smtClean="0">
              <a:solidFill>
                <a:sysClr val="windowText" lastClr="000000"/>
              </a:solidFill>
            </a:endParaRPr>
          </a:p>
          <a:p>
            <a:pPr marL="228600" indent="-228600"/>
            <a:endParaRPr lang="en-US" altLang="ko-KR" sz="1100" smtClean="0">
              <a:solidFill>
                <a:sysClr val="windowText" lastClr="000000"/>
              </a:solidFill>
            </a:endParaRPr>
          </a:p>
          <a:p>
            <a:pPr marL="228600" indent="-228600"/>
            <a:r>
              <a:rPr lang="en-US" altLang="ko-KR" sz="1100" smtClean="0">
                <a:solidFill>
                  <a:sysClr val="windowText" lastClr="000000"/>
                </a:solidFill>
              </a:rPr>
              <a:t>*</a:t>
            </a:r>
            <a:r>
              <a:rPr lang="ko-KR" altLang="en-US" sz="1100">
                <a:solidFill>
                  <a:sysClr val="windowText" lastClr="000000"/>
                </a:solidFill>
              </a:rPr>
              <a:t>화상회의 영상은 상담완료 후 마이페이지 </a:t>
            </a:r>
            <a:r>
              <a:rPr lang="en-US" altLang="ko-KR" sz="1100">
                <a:solidFill>
                  <a:sysClr val="windowText" lastClr="000000"/>
                </a:solidFill>
              </a:rPr>
              <a:t>&gt;</a:t>
            </a:r>
            <a:r>
              <a:rPr lang="ko-KR" altLang="en-US" sz="1100">
                <a:solidFill>
                  <a:sysClr val="windowText" lastClr="000000"/>
                </a:solidFill>
              </a:rPr>
              <a:t> 구매상담예약관리에서 영상다운로드 가능</a:t>
            </a:r>
            <a:endParaRPr lang="en-US" altLang="ko-KR" sz="1100">
              <a:solidFill>
                <a:sysClr val="windowText" lastClr="000000"/>
              </a:solidFill>
            </a:endParaRPr>
          </a:p>
          <a:p>
            <a:pPr marL="228600" indent="-228600"/>
            <a:endParaRPr lang="en-US" altLang="ko-KR" sz="11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051739" y="2657474"/>
            <a:ext cx="1787086" cy="2857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948956" y="2551295"/>
            <a:ext cx="226021" cy="217853"/>
          </a:xfrm>
          <a:prstGeom prst="rect">
            <a:avLst/>
          </a:prstGeom>
          <a:solidFill>
            <a:srgbClr val="464CC6"/>
          </a:solidFill>
          <a:ln w="19050">
            <a:solidFill>
              <a:srgbClr val="2D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3</a:t>
            </a:r>
            <a:endParaRPr lang="ko-KR" altLang="en-US" sz="1400" dirty="0"/>
          </a:p>
        </p:txBody>
      </p:sp>
      <p:sp>
        <p:nvSpPr>
          <p:cNvPr id="13" name="직사각형 12"/>
          <p:cNvSpPr/>
          <p:nvPr/>
        </p:nvSpPr>
        <p:spPr>
          <a:xfrm>
            <a:off x="4775637" y="1509280"/>
            <a:ext cx="520263" cy="2571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070412" y="2947556"/>
            <a:ext cx="1053663" cy="247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4634756" y="1374525"/>
            <a:ext cx="226021" cy="217853"/>
          </a:xfrm>
          <a:prstGeom prst="rect">
            <a:avLst/>
          </a:prstGeom>
          <a:solidFill>
            <a:srgbClr val="464CC6"/>
          </a:solidFill>
          <a:ln w="19050">
            <a:solidFill>
              <a:srgbClr val="2D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1</a:t>
            </a:r>
            <a:endParaRPr lang="ko-KR" altLang="en-US" sz="1400" dirty="0"/>
          </a:p>
        </p:txBody>
      </p:sp>
      <p:sp>
        <p:nvSpPr>
          <p:cNvPr id="23" name="직사각형 22"/>
          <p:cNvSpPr/>
          <p:nvPr/>
        </p:nvSpPr>
        <p:spPr>
          <a:xfrm>
            <a:off x="910481" y="2784225"/>
            <a:ext cx="226021" cy="217853"/>
          </a:xfrm>
          <a:prstGeom prst="rect">
            <a:avLst/>
          </a:prstGeom>
          <a:solidFill>
            <a:srgbClr val="464CC6"/>
          </a:solidFill>
          <a:ln w="19050">
            <a:solidFill>
              <a:srgbClr val="2D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2</a:t>
            </a:r>
            <a:endParaRPr lang="ko-KR" altLang="en-US" sz="1400" dirty="0"/>
          </a:p>
        </p:txBody>
      </p:sp>
      <p:sp>
        <p:nvSpPr>
          <p:cNvPr id="24" name="직사각형 23"/>
          <p:cNvSpPr/>
          <p:nvPr/>
        </p:nvSpPr>
        <p:spPr>
          <a:xfrm>
            <a:off x="2322176" y="3320237"/>
            <a:ext cx="3504465" cy="20492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10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6F8AA55-EB54-4E9F-8FD7-74249ED87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635" y="4770120"/>
            <a:ext cx="5995035" cy="368546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ko-KR" altLang="en-US" sz="1800" dirty="0">
                <a:solidFill>
                  <a:srgbClr val="29292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고객만족을 넘어 </a:t>
            </a:r>
            <a:r>
              <a:rPr lang="ko-KR" altLang="en-US" sz="1800" b="1" dirty="0">
                <a:solidFill>
                  <a:srgbClr val="29292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고객가치</a:t>
            </a:r>
            <a:r>
              <a:rPr lang="ko-KR" altLang="en-US" sz="1800" dirty="0">
                <a:solidFill>
                  <a:srgbClr val="29292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서비스 합니다</a:t>
            </a:r>
            <a:endParaRPr lang="ko-KR" altLang="en-US" sz="1800" dirty="0">
              <a:solidFill>
                <a:srgbClr val="292929"/>
              </a:solidFill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xmlns="" id="{0B860AAC-FF0E-413B-8663-28D6F7F25DFE}"/>
              </a:ext>
            </a:extLst>
          </p:cNvPr>
          <p:cNvSpPr txBox="1">
            <a:spLocks/>
          </p:cNvSpPr>
          <p:nvPr/>
        </p:nvSpPr>
        <p:spPr>
          <a:xfrm>
            <a:off x="243147" y="4070293"/>
            <a:ext cx="6214804" cy="61338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500" b="1" dirty="0">
                <a:solidFill>
                  <a:srgbClr val="7CADC2"/>
                </a:solidFill>
                <a:latin typeface="+mn-ea"/>
                <a:ea typeface="+mn-ea"/>
              </a:rPr>
              <a:t> Thank you</a:t>
            </a:r>
            <a:endParaRPr lang="ko-KR" altLang="en-US" sz="4500" dirty="0">
              <a:solidFill>
                <a:srgbClr val="292929"/>
              </a:solidFill>
              <a:latin typeface="+mn-ea"/>
              <a:ea typeface="+mn-ea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xmlns="" id="{51B86368-ABE9-4E44-9522-451F1C5D7A6B}"/>
              </a:ext>
            </a:extLst>
          </p:cNvPr>
          <p:cNvSpPr txBox="1">
            <a:spLocks/>
          </p:cNvSpPr>
          <p:nvPr/>
        </p:nvSpPr>
        <p:spPr>
          <a:xfrm>
            <a:off x="434340" y="6216015"/>
            <a:ext cx="1685925" cy="36854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200" b="1" spc="0" dirty="0">
                <a:solidFill>
                  <a:srgbClr val="29292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TEL</a:t>
            </a:r>
            <a:r>
              <a:rPr lang="en-US" altLang="ko-KR" sz="1200" spc="0" dirty="0">
                <a:solidFill>
                  <a:srgbClr val="29292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en-US" altLang="ko-KR" sz="1200" spc="0" dirty="0">
                <a:solidFill>
                  <a:srgbClr val="7F7F7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1688-0720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xmlns="" id="{5B82D620-CBA2-4B7C-9635-1AD35E60E35D}"/>
              </a:ext>
            </a:extLst>
          </p:cNvPr>
          <p:cNvSpPr txBox="1">
            <a:spLocks/>
          </p:cNvSpPr>
          <p:nvPr/>
        </p:nvSpPr>
        <p:spPr>
          <a:xfrm>
            <a:off x="2451735" y="6216015"/>
            <a:ext cx="1685925" cy="36854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200" b="1" spc="0" dirty="0">
                <a:solidFill>
                  <a:srgbClr val="29292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URL</a:t>
            </a:r>
            <a:r>
              <a:rPr lang="en-US" altLang="ko-KR" sz="1200" spc="0" dirty="0">
                <a:solidFill>
                  <a:srgbClr val="29292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en-US" altLang="ko-KR" sz="1200" spc="0" dirty="0">
                <a:solidFill>
                  <a:srgbClr val="7F7F7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www.itnj.co.kr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xmlns="" id="{C6F257B7-F707-40C8-BFA4-BB0D0068CA75}"/>
              </a:ext>
            </a:extLst>
          </p:cNvPr>
          <p:cNvSpPr txBox="1">
            <a:spLocks/>
          </p:cNvSpPr>
          <p:nvPr/>
        </p:nvSpPr>
        <p:spPr>
          <a:xfrm>
            <a:off x="4554855" y="6230302"/>
            <a:ext cx="1765935" cy="339971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200" b="1" spc="0" dirty="0">
                <a:solidFill>
                  <a:srgbClr val="29292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MAIL</a:t>
            </a:r>
            <a:r>
              <a:rPr lang="en-US" altLang="ko-KR" sz="1200" spc="0" dirty="0">
                <a:solidFill>
                  <a:srgbClr val="292929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en-US" altLang="ko-KR" sz="1200" spc="0" dirty="0">
                <a:solidFill>
                  <a:srgbClr val="7F7F7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itnj.inc@itnj.co.kr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xmlns="" id="{00A0CE58-DC89-42B8-8C69-22F8722DB31B}"/>
              </a:ext>
            </a:extLst>
          </p:cNvPr>
          <p:cNvSpPr/>
          <p:nvPr/>
        </p:nvSpPr>
        <p:spPr>
          <a:xfrm flipH="1">
            <a:off x="2221423" y="6433478"/>
            <a:ext cx="34289" cy="34289"/>
          </a:xfrm>
          <a:prstGeom prst="ellipse">
            <a:avLst/>
          </a:prstGeom>
          <a:solidFill>
            <a:srgbClr val="7CA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dirty="0"/>
              <a:t> </a:t>
            </a:r>
            <a:endParaRPr lang="ko-KR" altLang="en-US" sz="1350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xmlns="" id="{11CE9C9D-73EE-4A4B-95BF-8711E9392C80}"/>
              </a:ext>
            </a:extLst>
          </p:cNvPr>
          <p:cNvSpPr/>
          <p:nvPr/>
        </p:nvSpPr>
        <p:spPr>
          <a:xfrm flipH="1">
            <a:off x="4342789" y="6433478"/>
            <a:ext cx="34289" cy="34289"/>
          </a:xfrm>
          <a:prstGeom prst="ellipse">
            <a:avLst/>
          </a:prstGeom>
          <a:solidFill>
            <a:srgbClr val="7CA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dirty="0"/>
              <a:t> </a:t>
            </a:r>
            <a:endParaRPr lang="ko-KR" altLang="en-US" sz="1350" dirty="0"/>
          </a:p>
        </p:txBody>
      </p:sp>
    </p:spTree>
    <p:extLst>
      <p:ext uri="{BB962C8B-B14F-4D97-AF65-F5344CB8AC3E}">
        <p14:creationId xmlns:p14="http://schemas.microsoft.com/office/powerpoint/2010/main" val="246239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52887" y="2759393"/>
            <a:ext cx="407484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500" spc="-150" smtClean="0">
                <a:solidFill>
                  <a:srgbClr val="008690"/>
                </a:solidFill>
                <a:latin typeface="G마켓 산스 Medium" pitchFamily="50" charset="-127"/>
                <a:ea typeface="G마켓 산스 Medium" pitchFamily="50" charset="-127"/>
              </a:rPr>
              <a:t>참여기업 </a:t>
            </a:r>
            <a:r>
              <a:rPr lang="ko-KR" altLang="en-US" sz="3500" spc="-150" smtClean="0">
                <a:solidFill>
                  <a:srgbClr val="008690"/>
                </a:solidFill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상담예약  </a:t>
            </a:r>
            <a:r>
              <a:rPr lang="ko-KR" altLang="en-US" sz="3500" spc="-150" dirty="0">
                <a:solidFill>
                  <a:srgbClr val="008690"/>
                </a:solidFill>
                <a:latin typeface="G마켓 산스 Medium" pitchFamily="50" charset="-127"/>
                <a:ea typeface="G마켓 산스 Medium" pitchFamily="50" charset="-127"/>
              </a:rPr>
              <a:t>프로세스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2887" y="4400908"/>
            <a:ext cx="4074845" cy="2137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039" indent="-633039">
              <a:lnSpc>
                <a:spcPct val="150000"/>
              </a:lnSpc>
              <a:defRPr/>
            </a:pPr>
            <a:r>
              <a:rPr lang="en-US" altLang="ko-KR" sz="2215" b="1" dirty="0" smtClean="0">
                <a:solidFill>
                  <a:srgbClr val="39B9B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en-US" altLang="ko-KR" sz="2215" b="1" smtClean="0">
                <a:solidFill>
                  <a:srgbClr val="39B9B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 </a:t>
            </a:r>
            <a:r>
              <a:rPr lang="ko-KR" altLang="en-US" sz="2215" b="1" smtClean="0">
                <a:solidFill>
                  <a:srgbClr val="39B9B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상담예약</a:t>
            </a:r>
            <a:r>
              <a:rPr lang="en-US" altLang="ko-KR" sz="2215" b="1" smtClean="0">
                <a:solidFill>
                  <a:srgbClr val="39B9B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2215" b="1" smtClean="0">
                <a:solidFill>
                  <a:srgbClr val="39B9B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시간 설정</a:t>
            </a:r>
            <a:endParaRPr lang="en-US" altLang="ko-KR" sz="2215" b="1" dirty="0" smtClean="0">
              <a:solidFill>
                <a:srgbClr val="39B9B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633039" indent="-633039">
              <a:lnSpc>
                <a:spcPct val="150000"/>
              </a:lnSpc>
              <a:defRPr/>
            </a:pP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en-US" altLang="ko-KR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 </a:t>
            </a:r>
            <a:r>
              <a:rPr lang="ko-KR" altLang="en-US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상담예약</a:t>
            </a:r>
            <a:r>
              <a:rPr lang="en-US" altLang="ko-KR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현황 확인</a:t>
            </a:r>
            <a:endParaRPr lang="en-US" altLang="ko-KR" sz="2215" dirty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633039" indent="-633039">
              <a:lnSpc>
                <a:spcPct val="150000"/>
              </a:lnSpc>
              <a:defRPr/>
            </a:pPr>
            <a:r>
              <a:rPr lang="en-US" altLang="ko-KR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 </a:t>
            </a:r>
            <a:r>
              <a:rPr lang="ko-KR" altLang="en-US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상담진행</a:t>
            </a:r>
            <a:r>
              <a:rPr lang="en-US" altLang="ko-KR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화상회의 </a:t>
            </a:r>
            <a:endParaRPr lang="en-US" altLang="ko-KR" sz="2215" smtClean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633039" indent="-633039">
              <a:lnSpc>
                <a:spcPct val="150000"/>
              </a:lnSpc>
              <a:defRPr/>
            </a:pPr>
            <a:r>
              <a:rPr lang="en-US" altLang="ko-KR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  </a:t>
            </a:r>
            <a:r>
              <a:rPr lang="ko-KR" altLang="en-US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상담완료</a:t>
            </a:r>
            <a:r>
              <a:rPr lang="en-US" altLang="ko-KR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 </a:t>
            </a:r>
            <a:r>
              <a:rPr lang="ko-KR" altLang="en-US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내역확인</a:t>
            </a:r>
            <a:r>
              <a:rPr lang="en-US" altLang="ko-KR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ko-KR" altLang="en-US" sz="2215" dirty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73925" y="2667000"/>
            <a:ext cx="742950" cy="1588"/>
          </a:xfrm>
          <a:prstGeom prst="line">
            <a:avLst/>
          </a:prstGeom>
          <a:ln w="57150">
            <a:solidFill>
              <a:srgbClr val="2D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제목 없음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135" y="606432"/>
            <a:ext cx="1079469" cy="19522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/>
          <a:srcRect l="62906" t="5328" r="3419" b="52963"/>
          <a:stretch/>
        </p:blipFill>
        <p:spPr>
          <a:xfrm>
            <a:off x="488149" y="5447749"/>
            <a:ext cx="5980458" cy="2777730"/>
          </a:xfrm>
          <a:prstGeom prst="rect">
            <a:avLst/>
          </a:prstGeom>
          <a:ln>
            <a:solidFill>
              <a:srgbClr val="00869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43018" y="793845"/>
            <a:ext cx="2911229" cy="348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662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상담예약 </a:t>
            </a:r>
            <a:r>
              <a:rPr lang="en-US" altLang="ko-KR" sz="1662" b="1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1246" b="1" smtClean="0">
                <a:solidFill>
                  <a:srgbClr val="5BCCC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시간설정</a:t>
            </a:r>
            <a:endParaRPr lang="ko-KR" altLang="en-US" sz="1246" b="1" dirty="0">
              <a:solidFill>
                <a:srgbClr val="5BCCC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DBE35B-1343-46B6-BF47-D50232AE899D}"/>
              </a:ext>
            </a:extLst>
          </p:cNvPr>
          <p:cNvSpPr txBox="1"/>
          <p:nvPr/>
        </p:nvSpPr>
        <p:spPr>
          <a:xfrm>
            <a:off x="468894" y="596759"/>
            <a:ext cx="105990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900" b="1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참여기업 </a:t>
            </a:r>
            <a:r>
              <a:rPr lang="ko-KR" altLang="en-US" sz="9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프로세스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19949" y="3258193"/>
            <a:ext cx="2433559" cy="19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smtClean="0">
                <a:solidFill>
                  <a:sysClr val="windowText" lastClr="000000"/>
                </a:solidFill>
              </a:rPr>
              <a:t>상담예약 가능 시간 설정 </a:t>
            </a:r>
            <a:r>
              <a:rPr lang="ko-KR" altLang="en-US" sz="1100" b="1" dirty="0" smtClean="0">
                <a:solidFill>
                  <a:sysClr val="windowText" lastClr="000000"/>
                </a:solidFill>
              </a:rPr>
              <a:t>방법</a:t>
            </a:r>
            <a:endParaRPr lang="ko-KR" altLang="en-US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66341" y="3586844"/>
            <a:ext cx="6004985" cy="1483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100" smtClean="0">
                <a:solidFill>
                  <a:sysClr val="windowText" lastClr="000000"/>
                </a:solidFill>
              </a:rPr>
              <a:t>1. </a:t>
            </a:r>
            <a:r>
              <a:rPr lang="ko-KR" altLang="en-US" sz="1100" smtClean="0">
                <a:solidFill>
                  <a:sysClr val="windowText" lastClr="000000"/>
                </a:solidFill>
              </a:rPr>
              <a:t>로그인 후 메인화면 </a:t>
            </a:r>
            <a:r>
              <a:rPr lang="ko-KR" altLang="en-US" sz="1100" dirty="0" smtClean="0">
                <a:solidFill>
                  <a:sysClr val="windowText" lastClr="000000"/>
                </a:solidFill>
              </a:rPr>
              <a:t>우측 </a:t>
            </a:r>
            <a:r>
              <a:rPr lang="ko-KR" altLang="en-US" sz="1100" smtClean="0">
                <a:solidFill>
                  <a:sysClr val="windowText" lastClr="000000"/>
                </a:solidFill>
              </a:rPr>
              <a:t>상단의 </a:t>
            </a:r>
            <a:endParaRPr lang="en-US" altLang="ko-KR" sz="1100" smtClean="0">
              <a:solidFill>
                <a:sysClr val="windowText" lastClr="000000"/>
              </a:solidFill>
            </a:endParaRPr>
          </a:p>
          <a:p>
            <a:r>
              <a:rPr lang="ko-KR" altLang="en-US" sz="1100" b="1" smtClean="0">
                <a:solidFill>
                  <a:sysClr val="windowText" lastClr="000000"/>
                </a:solidFill>
              </a:rPr>
              <a:t>    마이페이지</a:t>
            </a:r>
            <a:r>
              <a:rPr lang="ko-KR" altLang="en-US" sz="1100" smtClean="0">
                <a:solidFill>
                  <a:sysClr val="windowText" lastClr="000000"/>
                </a:solidFill>
              </a:rPr>
              <a:t>선택</a:t>
            </a:r>
            <a:endParaRPr lang="en-US" altLang="ko-KR" sz="1100" dirty="0" smtClean="0">
              <a:solidFill>
                <a:sysClr val="windowText" lastClr="000000"/>
              </a:solidFill>
            </a:endParaRPr>
          </a:p>
          <a:p>
            <a:pPr>
              <a:buFontTx/>
              <a:buChar char="-"/>
            </a:pPr>
            <a:endParaRPr lang="en-US" altLang="ko-KR" sz="1100" dirty="0" smtClean="0">
              <a:solidFill>
                <a:sysClr val="windowText" lastClr="000000"/>
              </a:solidFill>
            </a:endParaRPr>
          </a:p>
          <a:p>
            <a:r>
              <a:rPr lang="en-US" altLang="ko-KR" sz="1100" dirty="0" smtClean="0">
                <a:solidFill>
                  <a:sysClr val="windowText" lastClr="000000"/>
                </a:solidFill>
              </a:rPr>
              <a:t>2</a:t>
            </a:r>
            <a:r>
              <a:rPr lang="en-US" altLang="ko-KR" sz="1100" smtClean="0">
                <a:solidFill>
                  <a:sysClr val="windowText" lastClr="000000"/>
                </a:solidFill>
              </a:rPr>
              <a:t>. </a:t>
            </a:r>
            <a:r>
              <a:rPr lang="ko-KR" altLang="en-US" sz="1100" b="1" smtClean="0">
                <a:solidFill>
                  <a:sysClr val="windowText" lastClr="000000"/>
                </a:solidFill>
              </a:rPr>
              <a:t>판매예약 상담관리 </a:t>
            </a:r>
            <a:r>
              <a:rPr lang="ko-KR" altLang="en-US" sz="1100" smtClean="0">
                <a:solidFill>
                  <a:sysClr val="windowText" lastClr="000000"/>
                </a:solidFill>
              </a:rPr>
              <a:t>카테고리 선택</a:t>
            </a:r>
            <a:endParaRPr lang="en-US" altLang="ko-KR" sz="1100" smtClean="0">
              <a:solidFill>
                <a:sysClr val="windowText" lastClr="000000"/>
              </a:solidFill>
            </a:endParaRPr>
          </a:p>
          <a:p>
            <a:endParaRPr lang="en-US" altLang="ko-KR" sz="110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1100" smtClean="0">
                <a:solidFill>
                  <a:schemeClr val="tx1"/>
                </a:solidFill>
              </a:rPr>
              <a:t>3. </a:t>
            </a:r>
            <a:r>
              <a:rPr lang="ko-KR" altLang="en-US" sz="1100" smtClean="0">
                <a:solidFill>
                  <a:schemeClr val="tx1"/>
                </a:solidFill>
              </a:rPr>
              <a:t>상담회 선택 콤보박스에서 </a:t>
            </a:r>
            <a:r>
              <a:rPr lang="ko-KR" altLang="en-US" sz="1100" b="1" smtClean="0">
                <a:solidFill>
                  <a:schemeClr val="tx1"/>
                </a:solidFill>
              </a:rPr>
              <a:t>참여하는 상담회 </a:t>
            </a:r>
            <a:r>
              <a:rPr lang="ko-KR" altLang="en-US" sz="1100" smtClean="0">
                <a:solidFill>
                  <a:schemeClr val="tx1"/>
                </a:solidFill>
              </a:rPr>
              <a:t>선택</a:t>
            </a:r>
            <a:endParaRPr lang="en-US" altLang="ko-KR" sz="11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30401" y="3286649"/>
            <a:ext cx="163311" cy="163311"/>
          </a:xfrm>
          <a:prstGeom prst="roundRect">
            <a:avLst/>
          </a:prstGeom>
          <a:solidFill>
            <a:srgbClr val="5BC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46" dirty="0"/>
              <a:t>1</a:t>
            </a:r>
            <a:endParaRPr lang="ko-KR" altLang="en-US" sz="1246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/>
          <a:srcRect l="59623" t="5328" r="856" b="70366"/>
          <a:stretch/>
        </p:blipFill>
        <p:spPr>
          <a:xfrm>
            <a:off x="466343" y="1511651"/>
            <a:ext cx="6004984" cy="1384878"/>
          </a:xfrm>
          <a:prstGeom prst="rect">
            <a:avLst/>
          </a:prstGeom>
          <a:ln>
            <a:solidFill>
              <a:srgbClr val="008690"/>
            </a:solidFill>
          </a:ln>
        </p:spPr>
      </p:pic>
      <p:sp>
        <p:nvSpPr>
          <p:cNvPr id="20" name="직사각형 19"/>
          <p:cNvSpPr/>
          <p:nvPr/>
        </p:nvSpPr>
        <p:spPr>
          <a:xfrm>
            <a:off x="4766113" y="1565156"/>
            <a:ext cx="474102" cy="2241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685455" y="7716683"/>
            <a:ext cx="1307467" cy="2381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116280" y="7478725"/>
            <a:ext cx="2051274" cy="5181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17168" y="7556674"/>
            <a:ext cx="205562" cy="217853"/>
          </a:xfrm>
          <a:prstGeom prst="rect">
            <a:avLst/>
          </a:prstGeom>
          <a:solidFill>
            <a:srgbClr val="5BCCC5"/>
          </a:solidFill>
          <a:ln w="19050">
            <a:solidFill>
              <a:srgbClr val="0086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smtClean="0"/>
              <a:t>2</a:t>
            </a:r>
            <a:endParaRPr lang="ko-KR" altLang="en-US" sz="1400"/>
          </a:p>
        </p:txBody>
      </p:sp>
      <p:sp>
        <p:nvSpPr>
          <p:cNvPr id="22" name="직사각형 21"/>
          <p:cNvSpPr/>
          <p:nvPr/>
        </p:nvSpPr>
        <p:spPr>
          <a:xfrm>
            <a:off x="2062586" y="7338821"/>
            <a:ext cx="205562" cy="217853"/>
          </a:xfrm>
          <a:prstGeom prst="rect">
            <a:avLst/>
          </a:prstGeom>
          <a:solidFill>
            <a:srgbClr val="5BCCC5"/>
          </a:solidFill>
          <a:ln w="19050">
            <a:solidFill>
              <a:srgbClr val="0086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3</a:t>
            </a:r>
            <a:endParaRPr lang="ko-KR" altLang="en-US" sz="1400"/>
          </a:p>
        </p:txBody>
      </p:sp>
      <p:sp>
        <p:nvSpPr>
          <p:cNvPr id="23" name="직사각형 22"/>
          <p:cNvSpPr/>
          <p:nvPr/>
        </p:nvSpPr>
        <p:spPr>
          <a:xfrm>
            <a:off x="4663332" y="1455920"/>
            <a:ext cx="205562" cy="217853"/>
          </a:xfrm>
          <a:prstGeom prst="rect">
            <a:avLst/>
          </a:prstGeom>
          <a:solidFill>
            <a:srgbClr val="5BCCC5"/>
          </a:solidFill>
          <a:ln w="19050">
            <a:solidFill>
              <a:srgbClr val="0086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smtClean="0"/>
              <a:t>1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12710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/>
          <a:srcRect l="62906" t="5328" r="3846" b="37920"/>
          <a:stretch/>
        </p:blipFill>
        <p:spPr>
          <a:xfrm>
            <a:off x="466341" y="1328953"/>
            <a:ext cx="4449928" cy="2848415"/>
          </a:xfrm>
          <a:prstGeom prst="rect">
            <a:avLst/>
          </a:prstGeom>
          <a:ln>
            <a:solidFill>
              <a:srgbClr val="00869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43018" y="793845"/>
            <a:ext cx="2911229" cy="348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662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상담예약 </a:t>
            </a:r>
            <a:r>
              <a:rPr lang="en-US" altLang="ko-KR" sz="1662" b="1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1246" b="1" smtClean="0">
                <a:solidFill>
                  <a:srgbClr val="5BCCC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시간설정</a:t>
            </a:r>
            <a:endParaRPr lang="ko-KR" altLang="en-US" sz="1246" b="1" dirty="0">
              <a:solidFill>
                <a:srgbClr val="5BCCC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66341" y="4525990"/>
            <a:ext cx="6004985" cy="2818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100" dirty="0">
                <a:solidFill>
                  <a:schemeClr val="tx1"/>
                </a:solidFill>
              </a:rPr>
              <a:t>4</a:t>
            </a:r>
            <a:r>
              <a:rPr lang="en-US" altLang="ko-KR" sz="1100" dirty="0" smtClean="0">
                <a:solidFill>
                  <a:schemeClr val="tx1"/>
                </a:solidFill>
              </a:rPr>
              <a:t>. </a:t>
            </a:r>
            <a:r>
              <a:rPr lang="ko-KR" altLang="en-US" sz="1100" dirty="0" smtClean="0">
                <a:solidFill>
                  <a:schemeClr val="tx1"/>
                </a:solidFill>
              </a:rPr>
              <a:t>참여하는 행사 날짜 선택 </a:t>
            </a:r>
            <a:endParaRPr lang="en-US" altLang="ko-KR" sz="1100" dirty="0" smtClean="0">
              <a:solidFill>
                <a:schemeClr val="tx1"/>
              </a:solidFill>
            </a:endParaRPr>
          </a:p>
          <a:p>
            <a:endParaRPr lang="en-US" altLang="ko-KR" sz="1100" dirty="0" smtClean="0">
              <a:solidFill>
                <a:schemeClr val="tx1"/>
              </a:solidFill>
            </a:endParaRPr>
          </a:p>
          <a:p>
            <a:r>
              <a:rPr lang="en-US" altLang="ko-KR" sz="1100" dirty="0">
                <a:solidFill>
                  <a:schemeClr val="tx1"/>
                </a:solidFill>
              </a:rPr>
              <a:t>5</a:t>
            </a:r>
            <a:r>
              <a:rPr lang="en-US" altLang="ko-KR" sz="1100" dirty="0" smtClean="0">
                <a:solidFill>
                  <a:schemeClr val="tx1"/>
                </a:solidFill>
              </a:rPr>
              <a:t>. </a:t>
            </a:r>
            <a:r>
              <a:rPr lang="ko-KR" altLang="en-US" sz="1100" dirty="0" smtClean="0">
                <a:solidFill>
                  <a:schemeClr val="tx1"/>
                </a:solidFill>
              </a:rPr>
              <a:t>상담을 진행하지 않을 시간일정에서 자물쇠 버튼 선택 </a:t>
            </a:r>
            <a:endParaRPr lang="en-US" altLang="ko-KR" sz="1100" dirty="0" smtClean="0">
              <a:solidFill>
                <a:schemeClr val="tx1"/>
              </a:solidFill>
            </a:endParaRPr>
          </a:p>
          <a:p>
            <a:r>
              <a:rPr lang="en-US" altLang="ko-KR" sz="1100" dirty="0">
                <a:solidFill>
                  <a:schemeClr val="tx1"/>
                </a:solidFill>
              </a:rPr>
              <a:t> </a:t>
            </a:r>
            <a:r>
              <a:rPr lang="en-US" altLang="ko-KR" sz="1100" dirty="0" smtClean="0">
                <a:solidFill>
                  <a:schemeClr val="tx1"/>
                </a:solidFill>
              </a:rPr>
              <a:t>   &gt; </a:t>
            </a:r>
            <a:r>
              <a:rPr lang="ko-KR" altLang="en-US" sz="1100" dirty="0" smtClean="0">
                <a:solidFill>
                  <a:schemeClr val="tx1"/>
                </a:solidFill>
              </a:rPr>
              <a:t>상담예약 일정 잠그기 팝업에서 확인 선택</a:t>
            </a:r>
            <a:endParaRPr lang="en-US" altLang="ko-KR" sz="1100" dirty="0" smtClean="0">
              <a:solidFill>
                <a:schemeClr val="tx1"/>
              </a:solidFill>
            </a:endParaRPr>
          </a:p>
          <a:p>
            <a:endParaRPr lang="en-US" altLang="ko-KR" sz="1100" dirty="0" smtClean="0">
              <a:solidFill>
                <a:schemeClr val="tx1"/>
              </a:solidFill>
            </a:endParaRPr>
          </a:p>
          <a:p>
            <a:endParaRPr lang="en-US" altLang="ko-KR" sz="1100" dirty="0" smtClean="0">
              <a:solidFill>
                <a:schemeClr val="tx1"/>
              </a:solidFill>
            </a:endParaRPr>
          </a:p>
          <a:p>
            <a:endParaRPr lang="en-US" altLang="ko-KR" sz="1100" dirty="0">
              <a:solidFill>
                <a:schemeClr val="tx1"/>
              </a:solidFill>
            </a:endParaRPr>
          </a:p>
          <a:p>
            <a:endParaRPr lang="en-US" altLang="ko-KR" sz="1100" dirty="0" smtClean="0">
              <a:solidFill>
                <a:schemeClr val="tx1"/>
              </a:solidFill>
            </a:endParaRPr>
          </a:p>
          <a:p>
            <a:endParaRPr lang="en-US" altLang="ko-KR" sz="1100" dirty="0">
              <a:solidFill>
                <a:schemeClr val="tx1"/>
              </a:solidFill>
            </a:endParaRPr>
          </a:p>
          <a:p>
            <a:endParaRPr lang="en-US" altLang="ko-KR" sz="1100" dirty="0" smtClean="0">
              <a:solidFill>
                <a:schemeClr val="tx1"/>
              </a:solidFill>
            </a:endParaRPr>
          </a:p>
          <a:p>
            <a:endParaRPr lang="en-US" altLang="ko-KR" sz="1100" dirty="0">
              <a:solidFill>
                <a:schemeClr val="tx1"/>
              </a:solidFill>
            </a:endParaRPr>
          </a:p>
          <a:p>
            <a:endParaRPr lang="en-US" altLang="ko-KR" sz="1100" dirty="0">
              <a:solidFill>
                <a:schemeClr val="tx1"/>
              </a:solidFill>
            </a:endParaRPr>
          </a:p>
          <a:p>
            <a:endParaRPr lang="en-US" altLang="ko-KR" sz="1100" dirty="0" smtClean="0">
              <a:solidFill>
                <a:schemeClr val="tx1"/>
              </a:solidFill>
            </a:endParaRPr>
          </a:p>
          <a:p>
            <a:endParaRPr lang="en-US" altLang="ko-KR" sz="1100" dirty="0">
              <a:solidFill>
                <a:schemeClr val="tx1"/>
              </a:solidFill>
            </a:endParaRPr>
          </a:p>
          <a:p>
            <a:endParaRPr lang="en-US" altLang="ko-KR" sz="1100" dirty="0" smtClean="0">
              <a:solidFill>
                <a:schemeClr val="tx1"/>
              </a:solidFill>
            </a:endParaRPr>
          </a:p>
          <a:p>
            <a:endParaRPr lang="en-US" altLang="ko-KR" sz="1100" dirty="0">
              <a:solidFill>
                <a:schemeClr val="tx1"/>
              </a:solidFill>
            </a:endParaRPr>
          </a:p>
          <a:p>
            <a:r>
              <a:rPr lang="en-US" altLang="ko-KR" sz="1100" dirty="0" smtClean="0">
                <a:solidFill>
                  <a:schemeClr val="tx1"/>
                </a:solidFill>
              </a:rPr>
              <a:t>3. </a:t>
            </a:r>
            <a:r>
              <a:rPr lang="ko-KR" altLang="en-US" sz="1100" dirty="0" smtClean="0">
                <a:solidFill>
                  <a:schemeClr val="tx1"/>
                </a:solidFill>
              </a:rPr>
              <a:t>상담예약을 진행하고 싶을 경우 터놓다 버튼 선택 </a:t>
            </a:r>
            <a:endParaRPr lang="en-US" altLang="ko-KR" sz="1100" dirty="0" smtClean="0">
              <a:solidFill>
                <a:schemeClr val="tx1"/>
              </a:solidFill>
            </a:endParaRPr>
          </a:p>
          <a:p>
            <a:r>
              <a:rPr lang="en-US" altLang="ko-KR" sz="1100" dirty="0">
                <a:solidFill>
                  <a:schemeClr val="tx1"/>
                </a:solidFill>
              </a:rPr>
              <a:t> </a:t>
            </a:r>
            <a:r>
              <a:rPr lang="en-US" altLang="ko-KR" sz="1100" dirty="0" smtClean="0">
                <a:solidFill>
                  <a:schemeClr val="tx1"/>
                </a:solidFill>
              </a:rPr>
              <a:t>    &gt; </a:t>
            </a:r>
            <a:r>
              <a:rPr lang="ko-KR" altLang="en-US" sz="1100" dirty="0" smtClean="0">
                <a:solidFill>
                  <a:schemeClr val="tx1"/>
                </a:solidFill>
              </a:rPr>
              <a:t>상담예약 잠금 해제 팝업에서 확인 선택 </a:t>
            </a:r>
            <a:endParaRPr lang="en-US" altLang="ko-KR" sz="1100" dirty="0" smtClean="0">
              <a:solidFill>
                <a:schemeClr val="tx1"/>
              </a:solidFill>
            </a:endParaRPr>
          </a:p>
          <a:p>
            <a:endParaRPr lang="en-US" altLang="ko-KR" sz="1100" dirty="0">
              <a:solidFill>
                <a:schemeClr val="tx1"/>
              </a:solidFill>
            </a:endParaRPr>
          </a:p>
          <a:p>
            <a:endParaRPr lang="en-US" altLang="ko-KR" sz="1100" dirty="0" smtClean="0">
              <a:solidFill>
                <a:schemeClr val="tx1"/>
              </a:solidFill>
            </a:endParaRPr>
          </a:p>
          <a:p>
            <a:endParaRPr lang="en-US" altLang="ko-KR" sz="1100" dirty="0" smtClean="0">
              <a:solidFill>
                <a:schemeClr val="tx1"/>
              </a:solidFill>
            </a:endParaRPr>
          </a:p>
          <a:p>
            <a:endParaRPr lang="en-US" altLang="ko-KR" sz="1100" dirty="0" smtClean="0">
              <a:solidFill>
                <a:schemeClr val="tx1"/>
              </a:solidFill>
            </a:endParaRPr>
          </a:p>
          <a:p>
            <a:endParaRPr lang="en-US" altLang="ko-KR" sz="1100" dirty="0">
              <a:solidFill>
                <a:schemeClr val="tx1"/>
              </a:solidFill>
            </a:endParaRPr>
          </a:p>
          <a:p>
            <a:endParaRPr lang="en-US" altLang="ko-KR" sz="1100" dirty="0" smtClean="0">
              <a:solidFill>
                <a:schemeClr val="tx1"/>
              </a:solidFill>
            </a:endParaRPr>
          </a:p>
          <a:p>
            <a:endParaRPr lang="en-US" altLang="ko-KR" sz="1100" dirty="0">
              <a:solidFill>
                <a:schemeClr val="tx1"/>
              </a:solidFill>
            </a:endParaRPr>
          </a:p>
          <a:p>
            <a:endParaRPr lang="en-US" altLang="ko-KR" sz="1100" dirty="0">
              <a:solidFill>
                <a:schemeClr val="tx1"/>
              </a:solidFill>
            </a:endParaRPr>
          </a:p>
          <a:p>
            <a:r>
              <a:rPr lang="en-US" altLang="ko-KR" sz="1100" dirty="0" smtClean="0">
                <a:solidFill>
                  <a:schemeClr val="tx1"/>
                </a:solidFill>
              </a:rPr>
              <a:t>* </a:t>
            </a:r>
            <a:r>
              <a:rPr lang="ko-KR" altLang="en-US" sz="1100" dirty="0" smtClean="0">
                <a:solidFill>
                  <a:schemeClr val="tx1"/>
                </a:solidFill>
              </a:rPr>
              <a:t>상담예약 시간은 </a:t>
            </a:r>
            <a:r>
              <a:rPr lang="en-US" altLang="ko-KR" sz="1100" dirty="0" smtClean="0">
                <a:solidFill>
                  <a:schemeClr val="tx1"/>
                </a:solidFill>
              </a:rPr>
              <a:t>30</a:t>
            </a:r>
            <a:r>
              <a:rPr lang="ko-KR" altLang="en-US" sz="1100" dirty="0" smtClean="0">
                <a:solidFill>
                  <a:schemeClr val="tx1"/>
                </a:solidFill>
              </a:rPr>
              <a:t>분단위로 진행되며 </a:t>
            </a:r>
            <a:endParaRPr lang="en-US" altLang="ko-KR" sz="1100" dirty="0" smtClean="0">
              <a:solidFill>
                <a:schemeClr val="tx1"/>
              </a:solidFill>
            </a:endParaRPr>
          </a:p>
          <a:p>
            <a:r>
              <a:rPr lang="ko-KR" altLang="en-US" sz="1100" dirty="0" smtClean="0">
                <a:solidFill>
                  <a:schemeClr val="tx1"/>
                </a:solidFill>
              </a:rPr>
              <a:t>   당일 </a:t>
            </a:r>
            <a:r>
              <a:rPr lang="ko-KR" altLang="en-US" sz="1100" smtClean="0">
                <a:solidFill>
                  <a:schemeClr val="tx1"/>
                </a:solidFill>
              </a:rPr>
              <a:t>오전 </a:t>
            </a:r>
            <a:r>
              <a:rPr lang="en-US" altLang="ko-KR" sz="1100" smtClean="0">
                <a:solidFill>
                  <a:schemeClr val="tx1"/>
                </a:solidFill>
              </a:rPr>
              <a:t>10</a:t>
            </a:r>
            <a:r>
              <a:rPr lang="ko-KR" altLang="en-US" sz="1100" smtClean="0">
                <a:solidFill>
                  <a:schemeClr val="tx1"/>
                </a:solidFill>
              </a:rPr>
              <a:t>시 </a:t>
            </a:r>
            <a:r>
              <a:rPr lang="ko-KR" altLang="en-US" sz="1100" err="1" smtClean="0">
                <a:solidFill>
                  <a:schemeClr val="tx1"/>
                </a:solidFill>
              </a:rPr>
              <a:t>부터</a:t>
            </a:r>
            <a:r>
              <a:rPr lang="ko-KR" altLang="en-US" sz="1100" smtClean="0">
                <a:solidFill>
                  <a:schemeClr val="tx1"/>
                </a:solidFill>
              </a:rPr>
              <a:t> </a:t>
            </a:r>
            <a:r>
              <a:rPr lang="ko-KR" altLang="en-US" sz="1100" smtClean="0">
                <a:solidFill>
                  <a:schemeClr val="tx1"/>
                </a:solidFill>
              </a:rPr>
              <a:t>오후</a:t>
            </a:r>
            <a:r>
              <a:rPr lang="en-US" altLang="ko-KR" sz="1100" dirty="0">
                <a:solidFill>
                  <a:schemeClr val="tx1"/>
                </a:solidFill>
              </a:rPr>
              <a:t>5</a:t>
            </a:r>
            <a:r>
              <a:rPr lang="ko-KR" altLang="en-US" sz="1100" smtClean="0">
                <a:solidFill>
                  <a:schemeClr val="tx1"/>
                </a:solidFill>
              </a:rPr>
              <a:t>시까지 </a:t>
            </a:r>
            <a:r>
              <a:rPr lang="ko-KR" altLang="en-US" sz="1100" dirty="0" smtClean="0">
                <a:solidFill>
                  <a:schemeClr val="tx1"/>
                </a:solidFill>
              </a:rPr>
              <a:t>시간표 일정 설정 가능합니다</a:t>
            </a:r>
            <a:r>
              <a:rPr lang="en-US" altLang="ko-KR" sz="11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4066346" y="3528540"/>
            <a:ext cx="591039" cy="2708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3933156" y="3384610"/>
            <a:ext cx="205562" cy="217853"/>
          </a:xfrm>
          <a:prstGeom prst="rect">
            <a:avLst/>
          </a:prstGeom>
          <a:solidFill>
            <a:srgbClr val="5BCCC5"/>
          </a:solidFill>
          <a:ln w="19050">
            <a:solidFill>
              <a:srgbClr val="0086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4</a:t>
            </a:r>
            <a:endParaRPr lang="ko-KR" altLang="en-US" sz="140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/>
          <a:srcRect l="67521" t="32450" r="8376" b="30399"/>
          <a:stretch/>
        </p:blipFill>
        <p:spPr>
          <a:xfrm>
            <a:off x="4742249" y="2060590"/>
            <a:ext cx="1652955" cy="955431"/>
          </a:xfrm>
          <a:prstGeom prst="rect">
            <a:avLst/>
          </a:prstGeom>
          <a:ln>
            <a:solidFill>
              <a:srgbClr val="008690"/>
            </a:solidFill>
          </a:ln>
        </p:spPr>
      </p:pic>
      <p:cxnSp>
        <p:nvCxnSpPr>
          <p:cNvPr id="8" name="꺾인 연결선 7"/>
          <p:cNvCxnSpPr>
            <a:stCxn id="20" idx="0"/>
            <a:endCxn id="6" idx="1"/>
          </p:cNvCxnSpPr>
          <p:nvPr/>
        </p:nvCxnSpPr>
        <p:spPr>
          <a:xfrm rot="5400000" flipH="1" flipV="1">
            <a:off x="4056940" y="2843232"/>
            <a:ext cx="990234" cy="380383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rcRect l="71931" t="47802" r="4800" b="37584"/>
          <a:stretch/>
        </p:blipFill>
        <p:spPr>
          <a:xfrm>
            <a:off x="468003" y="5532800"/>
            <a:ext cx="5838511" cy="1375092"/>
          </a:xfrm>
          <a:prstGeom prst="rect">
            <a:avLst/>
          </a:prstGeom>
          <a:ln>
            <a:solidFill>
              <a:srgbClr val="008690"/>
            </a:solidFill>
          </a:ln>
        </p:spPr>
      </p:pic>
      <p:sp>
        <p:nvSpPr>
          <p:cNvPr id="25" name="직사각형 24"/>
          <p:cNvSpPr/>
          <p:nvPr/>
        </p:nvSpPr>
        <p:spPr>
          <a:xfrm>
            <a:off x="530400" y="5584198"/>
            <a:ext cx="5665245" cy="6637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제목 없음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3135" y="606432"/>
            <a:ext cx="1079469" cy="1952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8DBE35B-1343-46B6-BF47-D50232AE899D}"/>
              </a:ext>
            </a:extLst>
          </p:cNvPr>
          <p:cNvSpPr txBox="1"/>
          <p:nvPr/>
        </p:nvSpPr>
        <p:spPr>
          <a:xfrm>
            <a:off x="468894" y="596759"/>
            <a:ext cx="105990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900" b="1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참여기업 </a:t>
            </a:r>
            <a:r>
              <a:rPr lang="ko-KR" altLang="en-US" sz="9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프로세스</a:t>
            </a:r>
          </a:p>
        </p:txBody>
      </p:sp>
    </p:spTree>
    <p:extLst>
      <p:ext uri="{BB962C8B-B14F-4D97-AF65-F5344CB8AC3E}">
        <p14:creationId xmlns:p14="http://schemas.microsoft.com/office/powerpoint/2010/main" val="1467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52887" y="2759393"/>
            <a:ext cx="407484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500" spc="-150" smtClean="0">
                <a:solidFill>
                  <a:srgbClr val="008690"/>
                </a:solidFill>
                <a:latin typeface="G마켓 산스 Medium" pitchFamily="50" charset="-127"/>
                <a:ea typeface="G마켓 산스 Medium" pitchFamily="50" charset="-127"/>
              </a:rPr>
              <a:t>참여기업 </a:t>
            </a:r>
            <a:r>
              <a:rPr lang="ko-KR" altLang="en-US" sz="3500" spc="-150" smtClean="0">
                <a:solidFill>
                  <a:srgbClr val="008690"/>
                </a:solidFill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상담예약  </a:t>
            </a:r>
            <a:r>
              <a:rPr lang="ko-KR" altLang="en-US" sz="3500" spc="-150" dirty="0">
                <a:solidFill>
                  <a:srgbClr val="008690"/>
                </a:solidFill>
                <a:latin typeface="G마켓 산스 Medium" pitchFamily="50" charset="-127"/>
                <a:ea typeface="G마켓 산스 Medium" pitchFamily="50" charset="-127"/>
              </a:rPr>
              <a:t>프로세스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2887" y="4400908"/>
            <a:ext cx="4074845" cy="2137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039" indent="-633039">
              <a:lnSpc>
                <a:spcPct val="150000"/>
              </a:lnSpc>
              <a:defRPr/>
            </a:pP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en-US" altLang="ko-KR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 </a:t>
            </a:r>
            <a:r>
              <a:rPr lang="ko-KR" altLang="en-US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상담예약</a:t>
            </a:r>
            <a:r>
              <a:rPr lang="en-US" altLang="ko-KR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시간 설정</a:t>
            </a:r>
            <a:endParaRPr lang="en-US" altLang="ko-KR" sz="2215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633039" indent="-633039">
              <a:lnSpc>
                <a:spcPct val="150000"/>
              </a:lnSpc>
              <a:defRPr/>
            </a:pPr>
            <a:r>
              <a:rPr lang="en-US" altLang="ko-KR" sz="2215" b="1" dirty="0" smtClean="0">
                <a:solidFill>
                  <a:srgbClr val="39B9B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en-US" altLang="ko-KR" sz="2215" b="1" smtClean="0">
                <a:solidFill>
                  <a:srgbClr val="39B9B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 </a:t>
            </a:r>
            <a:r>
              <a:rPr lang="ko-KR" altLang="en-US" sz="2215" b="1" smtClean="0">
                <a:solidFill>
                  <a:srgbClr val="39B9B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상담예약</a:t>
            </a:r>
            <a:r>
              <a:rPr lang="en-US" altLang="ko-KR" sz="2215" b="1" smtClean="0">
                <a:solidFill>
                  <a:srgbClr val="39B9B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2215" b="1" smtClean="0">
                <a:solidFill>
                  <a:srgbClr val="39B9B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현황 확인</a:t>
            </a:r>
            <a:endParaRPr lang="en-US" altLang="ko-KR" sz="2215" b="1" dirty="0">
              <a:solidFill>
                <a:srgbClr val="39B9B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633039" indent="-633039">
              <a:lnSpc>
                <a:spcPct val="150000"/>
              </a:lnSpc>
              <a:defRPr/>
            </a:pPr>
            <a:r>
              <a:rPr lang="en-US" altLang="ko-KR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 </a:t>
            </a:r>
            <a:r>
              <a:rPr lang="ko-KR" altLang="en-US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상담진행</a:t>
            </a:r>
            <a:r>
              <a:rPr lang="en-US" altLang="ko-KR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화상회의 </a:t>
            </a:r>
            <a:endParaRPr lang="en-US" altLang="ko-KR" sz="2215" smtClean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633039" indent="-633039">
              <a:lnSpc>
                <a:spcPct val="150000"/>
              </a:lnSpc>
              <a:defRPr/>
            </a:pPr>
            <a:r>
              <a:rPr lang="en-US" altLang="ko-KR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  </a:t>
            </a:r>
            <a:r>
              <a:rPr lang="ko-KR" altLang="en-US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상담완료</a:t>
            </a:r>
            <a:r>
              <a:rPr lang="en-US" altLang="ko-KR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 </a:t>
            </a:r>
            <a:r>
              <a:rPr lang="ko-KR" altLang="en-US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내역확인</a:t>
            </a:r>
            <a:r>
              <a:rPr lang="en-US" altLang="ko-KR" sz="2215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ko-KR" altLang="en-US" sz="2215" dirty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73925" y="2667000"/>
            <a:ext cx="742950" cy="1588"/>
          </a:xfrm>
          <a:prstGeom prst="line">
            <a:avLst/>
          </a:prstGeom>
          <a:ln w="57150">
            <a:solidFill>
              <a:srgbClr val="2D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43018" y="793845"/>
            <a:ext cx="2911229" cy="348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662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상담예약 </a:t>
            </a:r>
            <a:r>
              <a:rPr lang="en-US" altLang="ko-KR" sz="1662" b="1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1246" b="1" smtClean="0">
                <a:solidFill>
                  <a:srgbClr val="5BCCC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현황확인</a:t>
            </a:r>
            <a:endParaRPr lang="ko-KR" altLang="en-US" sz="1246" b="1" dirty="0">
              <a:solidFill>
                <a:srgbClr val="5BCCC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19949" y="7882634"/>
            <a:ext cx="1396331" cy="169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smtClean="0">
                <a:solidFill>
                  <a:sysClr val="windowText" lastClr="000000"/>
                </a:solidFill>
              </a:rPr>
              <a:t>상담예약 현황 확인</a:t>
            </a:r>
            <a:endParaRPr lang="ko-KR" altLang="en-US" sz="1100" b="1" dirty="0">
              <a:solidFill>
                <a:sysClr val="windowText" lastClr="00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/>
          <a:srcRect l="62563" t="5783" r="3249" b="3504"/>
          <a:stretch/>
        </p:blipFill>
        <p:spPr>
          <a:xfrm>
            <a:off x="466340" y="1300772"/>
            <a:ext cx="6004985" cy="5974960"/>
          </a:xfrm>
          <a:prstGeom prst="rect">
            <a:avLst/>
          </a:prstGeom>
          <a:ln>
            <a:solidFill>
              <a:srgbClr val="008690"/>
            </a:solidFill>
          </a:ln>
        </p:spPr>
      </p:pic>
      <p:sp>
        <p:nvSpPr>
          <p:cNvPr id="18" name="직사각형 17"/>
          <p:cNvSpPr/>
          <p:nvPr/>
        </p:nvSpPr>
        <p:spPr>
          <a:xfrm>
            <a:off x="466341" y="8182829"/>
            <a:ext cx="6004985" cy="1483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100" dirty="0" smtClean="0">
                <a:solidFill>
                  <a:schemeClr val="tx1"/>
                </a:solidFill>
              </a:rPr>
              <a:t>1. </a:t>
            </a:r>
            <a:r>
              <a:rPr lang="ko-KR" altLang="en-US" sz="1100" dirty="0" smtClean="0">
                <a:solidFill>
                  <a:schemeClr val="tx1"/>
                </a:solidFill>
              </a:rPr>
              <a:t>방문기업의 상담예약이 완료되면 등록된 </a:t>
            </a:r>
            <a:r>
              <a:rPr lang="ko-KR" altLang="en-US" sz="1100" dirty="0" err="1" smtClean="0">
                <a:solidFill>
                  <a:schemeClr val="tx1"/>
                </a:solidFill>
              </a:rPr>
              <a:t>알림톡</a:t>
            </a:r>
            <a:r>
              <a:rPr lang="ko-KR" altLang="en-US" sz="1100" dirty="0" smtClean="0">
                <a:solidFill>
                  <a:schemeClr val="tx1"/>
                </a:solidFill>
              </a:rPr>
              <a:t> </a:t>
            </a:r>
            <a:r>
              <a:rPr lang="en-US" altLang="ko-KR" sz="1100" dirty="0" smtClean="0">
                <a:solidFill>
                  <a:schemeClr val="tx1"/>
                </a:solidFill>
              </a:rPr>
              <a:t>(</a:t>
            </a:r>
            <a:r>
              <a:rPr lang="ko-KR" altLang="en-US" sz="1100" dirty="0" err="1" smtClean="0">
                <a:solidFill>
                  <a:schemeClr val="tx1"/>
                </a:solidFill>
              </a:rPr>
              <a:t>이메일</a:t>
            </a:r>
            <a:r>
              <a:rPr lang="en-US" altLang="ko-KR" sz="1100" dirty="0" smtClean="0">
                <a:solidFill>
                  <a:schemeClr val="tx1"/>
                </a:solidFill>
              </a:rPr>
              <a:t>, </a:t>
            </a:r>
            <a:r>
              <a:rPr lang="ko-KR" altLang="en-US" sz="1100" dirty="0" err="1" smtClean="0">
                <a:solidFill>
                  <a:schemeClr val="tx1"/>
                </a:solidFill>
              </a:rPr>
              <a:t>카카오톡</a:t>
            </a:r>
            <a:r>
              <a:rPr lang="en-US" altLang="ko-KR" sz="1100" dirty="0" smtClean="0">
                <a:solidFill>
                  <a:schemeClr val="tx1"/>
                </a:solidFill>
              </a:rPr>
              <a:t>)</a:t>
            </a:r>
            <a:r>
              <a:rPr lang="ko-KR" altLang="en-US" sz="1100" dirty="0" smtClean="0">
                <a:solidFill>
                  <a:schemeClr val="tx1"/>
                </a:solidFill>
              </a:rPr>
              <a:t>으로 </a:t>
            </a:r>
            <a:endParaRPr lang="en-US" altLang="ko-KR" sz="1100" dirty="0" smtClean="0">
              <a:solidFill>
                <a:schemeClr val="tx1"/>
              </a:solidFill>
            </a:endParaRPr>
          </a:p>
          <a:p>
            <a:r>
              <a:rPr lang="en-US" altLang="ko-KR" sz="1100" dirty="0" smtClean="0">
                <a:solidFill>
                  <a:schemeClr val="tx1"/>
                </a:solidFill>
              </a:rPr>
              <a:t>    </a:t>
            </a:r>
            <a:r>
              <a:rPr lang="ko-KR" altLang="en-US" sz="1100" dirty="0" smtClean="0">
                <a:solidFill>
                  <a:schemeClr val="tx1"/>
                </a:solidFill>
              </a:rPr>
              <a:t>상담예약 완료 직 후 </a:t>
            </a:r>
            <a:r>
              <a:rPr lang="en-US" altLang="ko-KR" sz="1100" smtClean="0">
                <a:solidFill>
                  <a:schemeClr val="tx1"/>
                </a:solidFill>
              </a:rPr>
              <a:t>1</a:t>
            </a:r>
            <a:r>
              <a:rPr lang="ko-KR" altLang="en-US" sz="1100" smtClean="0">
                <a:solidFill>
                  <a:schemeClr val="tx1"/>
                </a:solidFill>
              </a:rPr>
              <a:t>회</a:t>
            </a:r>
            <a:r>
              <a:rPr lang="en-US" altLang="ko-KR" sz="1100" smtClean="0">
                <a:solidFill>
                  <a:schemeClr val="tx1"/>
                </a:solidFill>
              </a:rPr>
              <a:t>, </a:t>
            </a:r>
            <a:r>
              <a:rPr lang="ko-KR" altLang="en-US" sz="1100" dirty="0" smtClean="0">
                <a:solidFill>
                  <a:schemeClr val="tx1"/>
                </a:solidFill>
              </a:rPr>
              <a:t>상담예약 </a:t>
            </a:r>
            <a:r>
              <a:rPr lang="ko-KR" altLang="en-US" sz="1100" smtClean="0">
                <a:solidFill>
                  <a:schemeClr val="tx1"/>
                </a:solidFill>
              </a:rPr>
              <a:t>당일 </a:t>
            </a:r>
            <a:r>
              <a:rPr lang="en-US" altLang="ko-KR" sz="1100" dirty="0">
                <a:solidFill>
                  <a:schemeClr val="tx1"/>
                </a:solidFill>
              </a:rPr>
              <a:t>1</a:t>
            </a:r>
            <a:r>
              <a:rPr lang="en-US" altLang="ko-KR" sz="1100" smtClean="0">
                <a:solidFill>
                  <a:schemeClr val="tx1"/>
                </a:solidFill>
              </a:rPr>
              <a:t>0</a:t>
            </a:r>
            <a:r>
              <a:rPr lang="ko-KR" altLang="en-US" sz="1100" dirty="0" smtClean="0">
                <a:solidFill>
                  <a:schemeClr val="tx1"/>
                </a:solidFill>
              </a:rPr>
              <a:t>분 전 </a:t>
            </a:r>
            <a:r>
              <a:rPr lang="en-US" altLang="ko-KR" sz="1100" dirty="0" smtClean="0">
                <a:solidFill>
                  <a:schemeClr val="tx1"/>
                </a:solidFill>
              </a:rPr>
              <a:t>1</a:t>
            </a:r>
            <a:r>
              <a:rPr lang="ko-KR" altLang="en-US" sz="1100" dirty="0" smtClean="0">
                <a:solidFill>
                  <a:schemeClr val="tx1"/>
                </a:solidFill>
              </a:rPr>
              <a:t>회 </a:t>
            </a:r>
            <a:endParaRPr lang="en-US" altLang="ko-KR" sz="1100" dirty="0" smtClean="0">
              <a:solidFill>
                <a:schemeClr val="tx1"/>
              </a:solidFill>
            </a:endParaRPr>
          </a:p>
          <a:p>
            <a:r>
              <a:rPr lang="en-US" altLang="ko-KR" sz="1100" dirty="0">
                <a:solidFill>
                  <a:schemeClr val="tx1"/>
                </a:solidFill>
              </a:rPr>
              <a:t> </a:t>
            </a:r>
            <a:r>
              <a:rPr lang="en-US" altLang="ko-KR" sz="1100" dirty="0" smtClean="0">
                <a:solidFill>
                  <a:schemeClr val="tx1"/>
                </a:solidFill>
              </a:rPr>
              <a:t>   </a:t>
            </a:r>
            <a:r>
              <a:rPr lang="ko-KR" altLang="en-US" sz="1100" dirty="0" smtClean="0">
                <a:solidFill>
                  <a:schemeClr val="tx1"/>
                </a:solidFill>
              </a:rPr>
              <a:t>안내가 진행됩니다</a:t>
            </a:r>
            <a:r>
              <a:rPr lang="en-US" altLang="ko-KR" sz="1100" smtClean="0">
                <a:solidFill>
                  <a:schemeClr val="tx1"/>
                </a:solidFill>
              </a:rPr>
              <a:t>.  </a:t>
            </a:r>
          </a:p>
          <a:p>
            <a:endParaRPr lang="en-US" altLang="ko-KR" sz="1100">
              <a:solidFill>
                <a:schemeClr val="tx1"/>
              </a:solidFill>
            </a:endParaRPr>
          </a:p>
          <a:p>
            <a:r>
              <a:rPr lang="en-US" altLang="ko-KR" sz="1100" smtClean="0">
                <a:solidFill>
                  <a:schemeClr val="tx1"/>
                </a:solidFill>
              </a:rPr>
              <a:t>2. </a:t>
            </a:r>
            <a:r>
              <a:rPr lang="ko-KR" altLang="en-US" sz="1100" smtClean="0">
                <a:solidFill>
                  <a:schemeClr val="tx1"/>
                </a:solidFill>
              </a:rPr>
              <a:t>상담접수 시간에 상담이 불가할때 취소 버튼을 클릭하여 상담예약을 취소할 수 있습니다</a:t>
            </a:r>
            <a:r>
              <a:rPr lang="en-US" altLang="ko-KR" sz="1100" smtClean="0">
                <a:solidFill>
                  <a:schemeClr val="tx1"/>
                </a:solidFill>
              </a:rPr>
              <a:t>.</a:t>
            </a:r>
            <a:endParaRPr lang="en-US" altLang="ko-KR" sz="1100" dirty="0" smtClean="0">
              <a:solidFill>
                <a:schemeClr val="tx1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30401" y="7882634"/>
            <a:ext cx="163311" cy="163311"/>
          </a:xfrm>
          <a:prstGeom prst="roundRect">
            <a:avLst/>
          </a:prstGeom>
          <a:solidFill>
            <a:srgbClr val="5BC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46" dirty="0"/>
              <a:t>1</a:t>
            </a:r>
            <a:endParaRPr lang="ko-KR" altLang="en-US" sz="1246" dirty="0"/>
          </a:p>
        </p:txBody>
      </p:sp>
      <p:sp>
        <p:nvSpPr>
          <p:cNvPr id="24" name="직사각형 23"/>
          <p:cNvSpPr/>
          <p:nvPr/>
        </p:nvSpPr>
        <p:spPr>
          <a:xfrm>
            <a:off x="2116961" y="5154510"/>
            <a:ext cx="4043515" cy="15979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2013499" y="5038506"/>
            <a:ext cx="205562" cy="217853"/>
          </a:xfrm>
          <a:prstGeom prst="rect">
            <a:avLst/>
          </a:prstGeom>
          <a:solidFill>
            <a:srgbClr val="5BCCC5"/>
          </a:solidFill>
          <a:ln w="19050">
            <a:solidFill>
              <a:srgbClr val="0086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smtClean="0"/>
              <a:t>1</a:t>
            </a:r>
            <a:endParaRPr lang="ko-KR" altLang="en-US" sz="1400"/>
          </a:p>
        </p:txBody>
      </p:sp>
      <p:pic>
        <p:nvPicPr>
          <p:cNvPr id="10" name="그림 9" descr="제목 없음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135" y="606432"/>
            <a:ext cx="1079469" cy="1952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DBE35B-1343-46B6-BF47-D50232AE899D}"/>
              </a:ext>
            </a:extLst>
          </p:cNvPr>
          <p:cNvSpPr txBox="1"/>
          <p:nvPr/>
        </p:nvSpPr>
        <p:spPr>
          <a:xfrm>
            <a:off x="468894" y="596759"/>
            <a:ext cx="105990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900" b="1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참여기업 </a:t>
            </a:r>
            <a:r>
              <a:rPr lang="ko-KR" altLang="en-US" sz="9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프로세스</a:t>
            </a:r>
          </a:p>
        </p:txBody>
      </p:sp>
    </p:spTree>
    <p:extLst>
      <p:ext uri="{BB962C8B-B14F-4D97-AF65-F5344CB8AC3E}">
        <p14:creationId xmlns:p14="http://schemas.microsoft.com/office/powerpoint/2010/main" val="3701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52887" y="2759393"/>
            <a:ext cx="407484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500" spc="-150" dirty="0" smtClean="0">
                <a:solidFill>
                  <a:srgbClr val="2D3291"/>
                </a:solidFill>
                <a:latin typeface="G마켓 산스 Medium" pitchFamily="50" charset="-127"/>
                <a:ea typeface="G마켓 산스 Medium" pitchFamily="50" charset="-127"/>
              </a:rPr>
              <a:t>방문기업 </a:t>
            </a:r>
            <a:r>
              <a:rPr lang="ko-KR" altLang="en-US" sz="3500" spc="-150" dirty="0" smtClean="0">
                <a:solidFill>
                  <a:srgbClr val="2D3291"/>
                </a:solidFill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상담예약  </a:t>
            </a:r>
            <a:r>
              <a:rPr lang="ko-KR" altLang="en-US" sz="3500" spc="-150" dirty="0">
                <a:solidFill>
                  <a:srgbClr val="2D3291"/>
                </a:solidFill>
                <a:latin typeface="G마켓 산스 Medium" pitchFamily="50" charset="-127"/>
                <a:ea typeface="G마켓 산스 Medium" pitchFamily="50" charset="-127"/>
              </a:rPr>
              <a:t>프로세스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2887" y="4400908"/>
            <a:ext cx="4074845" cy="2137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039" indent="-633039">
              <a:lnSpc>
                <a:spcPct val="150000"/>
              </a:lnSpc>
              <a:defRPr/>
            </a:pPr>
            <a:r>
              <a:rPr lang="en-US" altLang="ko-KR" sz="2215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 </a:t>
            </a:r>
            <a:r>
              <a:rPr lang="ko-KR" altLang="en-US" sz="2215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상담예약</a:t>
            </a:r>
            <a:r>
              <a:rPr lang="en-US" altLang="ko-KR" sz="2215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2215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상담신청</a:t>
            </a:r>
            <a:endParaRPr lang="en-US" altLang="ko-KR" sz="2215" b="1" dirty="0" smtClean="0">
              <a:solidFill>
                <a:srgbClr val="2D329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633039" indent="-633039">
              <a:lnSpc>
                <a:spcPct val="150000"/>
              </a:lnSpc>
              <a:defRPr/>
            </a:pP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 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상담예약</a:t>
            </a: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현황확인</a:t>
            </a:r>
            <a:endParaRPr lang="en-US" altLang="ko-KR" sz="2215" dirty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633039" indent="-633039">
              <a:lnSpc>
                <a:spcPct val="150000"/>
              </a:lnSpc>
              <a:defRPr/>
            </a:pP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 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상담예약</a:t>
            </a: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화상회의</a:t>
            </a: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 연장</a:t>
            </a: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</a:p>
          <a:p>
            <a:pPr marL="633039" indent="-633039">
              <a:lnSpc>
                <a:spcPct val="150000"/>
              </a:lnSpc>
              <a:defRPr/>
            </a:pP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  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상담완료</a:t>
            </a:r>
            <a:r>
              <a:rPr lang="en-US" altLang="ko-KR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22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내역확인</a:t>
            </a:r>
            <a:endParaRPr lang="ko-KR" altLang="en-US" sz="2215" dirty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85800" y="2667000"/>
            <a:ext cx="742950" cy="1588"/>
          </a:xfrm>
          <a:prstGeom prst="line">
            <a:avLst/>
          </a:prstGeom>
          <a:ln w="57150">
            <a:solidFill>
              <a:srgbClr val="0086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43018" y="793845"/>
            <a:ext cx="2911229" cy="348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662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상담예약 </a:t>
            </a:r>
            <a:r>
              <a:rPr lang="en-US" altLang="ko-KR" sz="1662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1246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상담신청</a:t>
            </a:r>
            <a:endParaRPr lang="ko-KR" altLang="en-US" sz="1246" b="1" dirty="0">
              <a:solidFill>
                <a:srgbClr val="2D329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19949" y="3258193"/>
            <a:ext cx="2433559" cy="19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smtClean="0">
                <a:solidFill>
                  <a:sysClr val="windowText" lastClr="000000"/>
                </a:solidFill>
              </a:rPr>
              <a:t>상담예약 가능 시간 설정 </a:t>
            </a:r>
            <a:r>
              <a:rPr lang="ko-KR" altLang="en-US" sz="1100" b="1" dirty="0" smtClean="0">
                <a:solidFill>
                  <a:sysClr val="windowText" lastClr="000000"/>
                </a:solidFill>
              </a:rPr>
              <a:t>방법</a:t>
            </a:r>
            <a:endParaRPr lang="ko-KR" altLang="en-US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80616" y="4038600"/>
            <a:ext cx="6004985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100" dirty="0" smtClean="0">
                <a:solidFill>
                  <a:sysClr val="windowText" lastClr="000000"/>
                </a:solidFill>
              </a:rPr>
              <a:t>1. </a:t>
            </a:r>
            <a:r>
              <a:rPr lang="ko-KR" altLang="en-US" sz="1100" dirty="0" smtClean="0">
                <a:solidFill>
                  <a:sysClr val="windowText" lastClr="000000"/>
                </a:solidFill>
              </a:rPr>
              <a:t>상담 원하는 </a:t>
            </a:r>
            <a:r>
              <a:rPr lang="ko-KR" altLang="en-US" sz="1100" b="1" dirty="0" smtClean="0">
                <a:solidFill>
                  <a:sysClr val="windowText" lastClr="000000"/>
                </a:solidFill>
              </a:rPr>
              <a:t>참여기업을 검색 </a:t>
            </a:r>
            <a:r>
              <a:rPr lang="ko-KR" altLang="en-US" sz="1100" dirty="0" smtClean="0">
                <a:solidFill>
                  <a:sysClr val="windowText" lastClr="000000"/>
                </a:solidFill>
              </a:rPr>
              <a:t>및</a:t>
            </a:r>
            <a:r>
              <a:rPr lang="ko-KR" altLang="en-US" sz="1100" b="1" dirty="0" smtClean="0">
                <a:solidFill>
                  <a:sysClr val="windowText" lastClr="000000"/>
                </a:solidFill>
              </a:rPr>
              <a:t> 선택</a:t>
            </a:r>
            <a:endParaRPr lang="en-US" altLang="ko-KR" sz="11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30401" y="3286649"/>
            <a:ext cx="163311" cy="163311"/>
          </a:xfrm>
          <a:prstGeom prst="roundRect">
            <a:avLst/>
          </a:prstGeom>
          <a:solidFill>
            <a:srgbClr val="5BC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46" dirty="0"/>
              <a:t>1</a:t>
            </a:r>
            <a:endParaRPr lang="ko-KR" altLang="en-US" sz="1246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6" y="1479269"/>
            <a:ext cx="5991224" cy="2471998"/>
          </a:xfrm>
          <a:prstGeom prst="rect">
            <a:avLst/>
          </a:prstGeom>
          <a:noFill/>
          <a:ln w="12700">
            <a:solidFill>
              <a:srgbClr val="2D3291"/>
            </a:solidFill>
            <a:miter lim="800000"/>
            <a:headEnd/>
            <a:tailEnd/>
          </a:ln>
          <a:effectLst/>
        </p:spPr>
      </p:pic>
      <p:sp>
        <p:nvSpPr>
          <p:cNvPr id="20" name="직사각형 19"/>
          <p:cNvSpPr/>
          <p:nvPr/>
        </p:nvSpPr>
        <p:spPr>
          <a:xfrm>
            <a:off x="2708712" y="2308106"/>
            <a:ext cx="1539437" cy="11494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461187" y="1924050"/>
            <a:ext cx="2091888" cy="3238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2596406" y="2198870"/>
            <a:ext cx="226021" cy="217853"/>
          </a:xfrm>
          <a:prstGeom prst="rect">
            <a:avLst/>
          </a:prstGeom>
          <a:solidFill>
            <a:srgbClr val="464CC6"/>
          </a:solidFill>
          <a:ln w="19050">
            <a:solidFill>
              <a:srgbClr val="2D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1</a:t>
            </a:r>
            <a:endParaRPr lang="ko-KR" altLang="en-US" sz="1400" dirty="0"/>
          </a:p>
        </p:txBody>
      </p:sp>
      <p:sp>
        <p:nvSpPr>
          <p:cNvPr id="26" name="직사각형 25"/>
          <p:cNvSpPr/>
          <p:nvPr/>
        </p:nvSpPr>
        <p:spPr>
          <a:xfrm>
            <a:off x="371091" y="8372475"/>
            <a:ext cx="6004985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100" dirty="0" smtClean="0">
                <a:solidFill>
                  <a:sysClr val="windowText" lastClr="000000"/>
                </a:solidFill>
              </a:rPr>
              <a:t>2. </a:t>
            </a:r>
            <a:r>
              <a:rPr lang="ko-KR" altLang="en-US" sz="1100" dirty="0" smtClean="0">
                <a:solidFill>
                  <a:sysClr val="windowText" lastClr="000000"/>
                </a:solidFill>
              </a:rPr>
              <a:t>선택한 참여기업 정보 확인 후 </a:t>
            </a:r>
            <a:r>
              <a:rPr lang="ko-KR" altLang="en-US" sz="1100" b="1" dirty="0" smtClean="0">
                <a:solidFill>
                  <a:sysClr val="windowText" lastClr="000000"/>
                </a:solidFill>
              </a:rPr>
              <a:t>상담신청 선택</a:t>
            </a:r>
            <a:endParaRPr lang="en-US" altLang="ko-KR" sz="1100" b="1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38" name="그림 37" descr="제목 없음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813" y="602703"/>
            <a:ext cx="1086865" cy="1965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DBE35B-1343-46B6-BF47-D50232AE899D}"/>
              </a:ext>
            </a:extLst>
          </p:cNvPr>
          <p:cNvSpPr txBox="1"/>
          <p:nvPr/>
        </p:nvSpPr>
        <p:spPr>
          <a:xfrm>
            <a:off x="482929" y="588409"/>
            <a:ext cx="105990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900" b="1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방문기업 </a:t>
            </a:r>
            <a:r>
              <a:rPr lang="ko-KR" altLang="en-US" sz="900" b="1" dirty="0">
                <a:solidFill>
                  <a:schemeClr val="bg1"/>
                </a:solidFill>
                <a:latin typeface="나눔스퀘어 Bold" pitchFamily="50" charset="-127"/>
                <a:ea typeface="나눔스퀘어 Bold" pitchFamily="50" charset="-127"/>
              </a:rPr>
              <a:t>프로세스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433" y="4610099"/>
            <a:ext cx="5952523" cy="3686175"/>
          </a:xfrm>
          <a:prstGeom prst="rect">
            <a:avLst/>
          </a:prstGeom>
          <a:noFill/>
          <a:ln w="9525">
            <a:solidFill>
              <a:srgbClr val="2D3291"/>
            </a:solidFill>
            <a:miter lim="800000"/>
            <a:headEnd/>
            <a:tailEnd/>
          </a:ln>
          <a:effectLst/>
        </p:spPr>
      </p:pic>
      <p:sp>
        <p:nvSpPr>
          <p:cNvPr id="25" name="직사각형 24"/>
          <p:cNvSpPr/>
          <p:nvPr/>
        </p:nvSpPr>
        <p:spPr>
          <a:xfrm>
            <a:off x="5156637" y="4619625"/>
            <a:ext cx="691713" cy="2952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4977656" y="4656320"/>
            <a:ext cx="226021" cy="217853"/>
          </a:xfrm>
          <a:prstGeom prst="rect">
            <a:avLst/>
          </a:prstGeom>
          <a:solidFill>
            <a:srgbClr val="464CC6"/>
          </a:solidFill>
          <a:ln w="19050">
            <a:solidFill>
              <a:srgbClr val="2D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2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710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4162426"/>
            <a:ext cx="6019799" cy="4001370"/>
          </a:xfrm>
          <a:prstGeom prst="rect">
            <a:avLst/>
          </a:prstGeom>
          <a:noFill/>
          <a:ln w="9525">
            <a:solidFill>
              <a:srgbClr val="2D3291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43018" y="793845"/>
            <a:ext cx="2911229" cy="348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662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상담예약 </a:t>
            </a:r>
            <a:r>
              <a:rPr lang="en-US" altLang="ko-KR" sz="1662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1246" b="1" dirty="0" smtClean="0">
                <a:solidFill>
                  <a:srgbClr val="2D329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상담신청</a:t>
            </a:r>
            <a:endParaRPr lang="ko-KR" altLang="en-US" sz="1246" b="1" dirty="0">
              <a:solidFill>
                <a:srgbClr val="2D329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71091" y="8324850"/>
            <a:ext cx="6004985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100" dirty="0" smtClean="0">
                <a:solidFill>
                  <a:sysClr val="windowText" lastClr="000000"/>
                </a:solidFill>
              </a:rPr>
              <a:t>4. </a:t>
            </a:r>
            <a:r>
              <a:rPr lang="ko-KR" altLang="en-US" sz="1100" dirty="0" smtClean="0">
                <a:solidFill>
                  <a:sysClr val="windowText" lastClr="000000"/>
                </a:solidFill>
              </a:rPr>
              <a:t>상담 메모</a:t>
            </a:r>
            <a:r>
              <a:rPr lang="en-US" altLang="ko-KR" sz="1100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sz="1100" dirty="0" smtClean="0">
                <a:solidFill>
                  <a:sysClr val="windowText" lastClr="000000"/>
                </a:solidFill>
              </a:rPr>
              <a:t>선택</a:t>
            </a:r>
            <a:r>
              <a:rPr lang="en-US" altLang="ko-KR" sz="1100" dirty="0" smtClean="0">
                <a:solidFill>
                  <a:sysClr val="windowText" lastClr="000000"/>
                </a:solidFill>
              </a:rPr>
              <a:t>) </a:t>
            </a:r>
            <a:r>
              <a:rPr lang="ko-KR" altLang="en-US" sz="1100" dirty="0" smtClean="0">
                <a:solidFill>
                  <a:sysClr val="windowText" lastClr="000000"/>
                </a:solidFill>
              </a:rPr>
              <a:t>기입 후 </a:t>
            </a:r>
            <a:r>
              <a:rPr lang="ko-KR" altLang="en-US" sz="1100" b="1" dirty="0" smtClean="0">
                <a:solidFill>
                  <a:sysClr val="windowText" lastClr="000000"/>
                </a:solidFill>
              </a:rPr>
              <a:t>확인</a:t>
            </a:r>
            <a:r>
              <a:rPr lang="en-US" altLang="ko-KR" sz="1100" b="1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100" b="1" smtClean="0">
                <a:solidFill>
                  <a:sysClr val="windowText" lastClr="000000"/>
                </a:solidFill>
              </a:rPr>
              <a:t>신청 </a:t>
            </a:r>
            <a:r>
              <a:rPr lang="ko-KR" altLang="en-US" sz="1100" b="1" smtClean="0">
                <a:solidFill>
                  <a:sysClr val="windowText" lastClr="000000"/>
                </a:solidFill>
              </a:rPr>
              <a:t>완료</a:t>
            </a:r>
            <a:endParaRPr lang="en-US" altLang="ko-KR" sz="1100" b="1" smtClean="0">
              <a:solidFill>
                <a:sysClr val="windowText" lastClr="000000"/>
              </a:solidFill>
            </a:endParaRPr>
          </a:p>
          <a:p>
            <a:endParaRPr lang="en-US" altLang="ko-KR" sz="1100" b="1">
              <a:solidFill>
                <a:sysClr val="windowText" lastClr="000000"/>
              </a:solidFill>
            </a:endParaRPr>
          </a:p>
          <a:p>
            <a:r>
              <a:rPr lang="ko-KR" altLang="en-US" sz="1100" smtClean="0">
                <a:solidFill>
                  <a:schemeClr val="tx1"/>
                </a:solidFill>
              </a:rPr>
              <a:t>    상담예약이 </a:t>
            </a:r>
            <a:r>
              <a:rPr lang="ko-KR" altLang="en-US" sz="1100">
                <a:solidFill>
                  <a:schemeClr val="tx1"/>
                </a:solidFill>
              </a:rPr>
              <a:t>완료되면 등록된 알림톡 </a:t>
            </a:r>
            <a:r>
              <a:rPr lang="en-US" altLang="ko-KR" sz="1100">
                <a:solidFill>
                  <a:schemeClr val="tx1"/>
                </a:solidFill>
              </a:rPr>
              <a:t>(</a:t>
            </a:r>
            <a:r>
              <a:rPr lang="ko-KR" altLang="en-US" sz="1100">
                <a:solidFill>
                  <a:schemeClr val="tx1"/>
                </a:solidFill>
              </a:rPr>
              <a:t>이메일</a:t>
            </a:r>
            <a:r>
              <a:rPr lang="en-US" altLang="ko-KR" sz="1100">
                <a:solidFill>
                  <a:schemeClr val="tx1"/>
                </a:solidFill>
              </a:rPr>
              <a:t>, </a:t>
            </a:r>
            <a:r>
              <a:rPr lang="ko-KR" altLang="en-US" sz="1100">
                <a:solidFill>
                  <a:schemeClr val="tx1"/>
                </a:solidFill>
              </a:rPr>
              <a:t>카카오톡</a:t>
            </a:r>
            <a:r>
              <a:rPr lang="en-US" altLang="ko-KR" sz="1100">
                <a:solidFill>
                  <a:schemeClr val="tx1"/>
                </a:solidFill>
              </a:rPr>
              <a:t>)</a:t>
            </a:r>
            <a:r>
              <a:rPr lang="ko-KR" altLang="en-US" sz="1100">
                <a:solidFill>
                  <a:schemeClr val="tx1"/>
                </a:solidFill>
              </a:rPr>
              <a:t>으로 </a:t>
            </a:r>
            <a:endParaRPr lang="en-US" altLang="ko-KR" sz="1100">
              <a:solidFill>
                <a:schemeClr val="tx1"/>
              </a:solidFill>
            </a:endParaRPr>
          </a:p>
          <a:p>
            <a:r>
              <a:rPr lang="en-US" altLang="ko-KR" sz="1100">
                <a:solidFill>
                  <a:schemeClr val="tx1"/>
                </a:solidFill>
              </a:rPr>
              <a:t>    </a:t>
            </a:r>
            <a:r>
              <a:rPr lang="ko-KR" altLang="en-US" sz="1100">
                <a:solidFill>
                  <a:schemeClr val="tx1"/>
                </a:solidFill>
              </a:rPr>
              <a:t>상담예약 완료 직 후 </a:t>
            </a:r>
            <a:r>
              <a:rPr lang="en-US" altLang="ko-KR" sz="1100">
                <a:solidFill>
                  <a:schemeClr val="tx1"/>
                </a:solidFill>
              </a:rPr>
              <a:t>1</a:t>
            </a:r>
            <a:r>
              <a:rPr lang="ko-KR" altLang="en-US" sz="1100">
                <a:solidFill>
                  <a:schemeClr val="tx1"/>
                </a:solidFill>
              </a:rPr>
              <a:t>회</a:t>
            </a:r>
            <a:r>
              <a:rPr lang="en-US" altLang="ko-KR" sz="1100">
                <a:solidFill>
                  <a:schemeClr val="tx1"/>
                </a:solidFill>
              </a:rPr>
              <a:t>, </a:t>
            </a:r>
            <a:r>
              <a:rPr lang="ko-KR" altLang="en-US" sz="1100">
                <a:solidFill>
                  <a:schemeClr val="tx1"/>
                </a:solidFill>
              </a:rPr>
              <a:t>상담예약 당일 </a:t>
            </a:r>
            <a:r>
              <a:rPr lang="en-US" altLang="ko-KR" sz="1100">
                <a:solidFill>
                  <a:schemeClr val="tx1"/>
                </a:solidFill>
              </a:rPr>
              <a:t>10</a:t>
            </a:r>
            <a:r>
              <a:rPr lang="ko-KR" altLang="en-US" sz="1100">
                <a:solidFill>
                  <a:schemeClr val="tx1"/>
                </a:solidFill>
              </a:rPr>
              <a:t>분 전 </a:t>
            </a:r>
            <a:r>
              <a:rPr lang="en-US" altLang="ko-KR" sz="1100">
                <a:solidFill>
                  <a:schemeClr val="tx1"/>
                </a:solidFill>
              </a:rPr>
              <a:t>1</a:t>
            </a:r>
            <a:r>
              <a:rPr lang="ko-KR" altLang="en-US" sz="1100">
                <a:solidFill>
                  <a:schemeClr val="tx1"/>
                </a:solidFill>
              </a:rPr>
              <a:t>회 </a:t>
            </a:r>
            <a:endParaRPr lang="en-US" altLang="ko-KR" sz="1100">
              <a:solidFill>
                <a:schemeClr val="tx1"/>
              </a:solidFill>
            </a:endParaRPr>
          </a:p>
          <a:p>
            <a:r>
              <a:rPr lang="en-US" altLang="ko-KR" sz="1100">
                <a:solidFill>
                  <a:schemeClr val="tx1"/>
                </a:solidFill>
              </a:rPr>
              <a:t>    </a:t>
            </a:r>
            <a:r>
              <a:rPr lang="ko-KR" altLang="en-US" sz="1100">
                <a:solidFill>
                  <a:schemeClr val="tx1"/>
                </a:solidFill>
              </a:rPr>
              <a:t>안내가 진행됩니다</a:t>
            </a:r>
            <a:r>
              <a:rPr lang="en-US" altLang="ko-KR" sz="1100">
                <a:solidFill>
                  <a:schemeClr val="tx1"/>
                </a:solidFill>
              </a:rPr>
              <a:t>.  </a:t>
            </a:r>
          </a:p>
          <a:p>
            <a:endParaRPr lang="en-US" altLang="ko-KR" sz="1100">
              <a:solidFill>
                <a:schemeClr val="tx1"/>
              </a:solidFill>
            </a:endParaRPr>
          </a:p>
          <a:p>
            <a:r>
              <a:rPr lang="en-US" altLang="ko-KR" sz="1100">
                <a:solidFill>
                  <a:schemeClr val="tx1"/>
                </a:solidFill>
              </a:rPr>
              <a:t> </a:t>
            </a:r>
            <a:r>
              <a:rPr lang="en-US" altLang="ko-KR" sz="1100" smtClean="0">
                <a:solidFill>
                  <a:schemeClr val="tx1"/>
                </a:solidFill>
              </a:rPr>
              <a:t>   </a:t>
            </a:r>
            <a:r>
              <a:rPr lang="ko-KR" altLang="en-US" sz="1100" smtClean="0">
                <a:solidFill>
                  <a:schemeClr val="tx1"/>
                </a:solidFill>
              </a:rPr>
              <a:t>취소 </a:t>
            </a:r>
            <a:r>
              <a:rPr lang="ko-KR" altLang="en-US" sz="1100">
                <a:solidFill>
                  <a:schemeClr val="tx1"/>
                </a:solidFill>
              </a:rPr>
              <a:t>버튼을 클릭하여 상담예약을 취소할 수 있습니다</a:t>
            </a:r>
            <a:endParaRPr lang="en-US" altLang="ko-KR" sz="1100" b="1" smtClean="0">
              <a:solidFill>
                <a:sysClr val="windowText" lastClr="000000"/>
              </a:solidFill>
            </a:endParaRPr>
          </a:p>
          <a:p>
            <a:endParaRPr lang="en-US" altLang="ko-KR" sz="1100" b="1">
              <a:solidFill>
                <a:sysClr val="windowText" lastClr="000000"/>
              </a:solidFill>
            </a:endParaRPr>
          </a:p>
          <a:p>
            <a:endParaRPr lang="en-US" altLang="ko-KR" sz="1100" b="1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38" name="그림 37" descr="제목 없음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813" y="602703"/>
            <a:ext cx="1086865" cy="1965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DBE35B-1343-46B6-BF47-D50232AE899D}"/>
              </a:ext>
            </a:extLst>
          </p:cNvPr>
          <p:cNvSpPr txBox="1"/>
          <p:nvPr/>
        </p:nvSpPr>
        <p:spPr>
          <a:xfrm>
            <a:off x="482929" y="588409"/>
            <a:ext cx="105990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900" b="1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방문기업 </a:t>
            </a:r>
            <a:r>
              <a:rPr lang="ko-KR" altLang="en-US" sz="900" b="1" dirty="0">
                <a:solidFill>
                  <a:schemeClr val="bg1"/>
                </a:solidFill>
                <a:latin typeface="나눔스퀘어 Bold" pitchFamily="50" charset="-127"/>
                <a:ea typeface="나눔스퀘어 Bold" pitchFamily="50" charset="-127"/>
              </a:rPr>
              <a:t>프로세스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1908612" y="5813306"/>
            <a:ext cx="3072963" cy="9875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796306" y="5704070"/>
            <a:ext cx="226021" cy="217853"/>
          </a:xfrm>
          <a:prstGeom prst="rect">
            <a:avLst/>
          </a:prstGeom>
          <a:solidFill>
            <a:srgbClr val="464CC6"/>
          </a:solidFill>
          <a:ln w="19050">
            <a:solidFill>
              <a:srgbClr val="2D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4</a:t>
            </a:r>
            <a:endParaRPr lang="ko-KR" altLang="en-US" sz="14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1" y="1461337"/>
            <a:ext cx="6010274" cy="1939088"/>
          </a:xfrm>
          <a:prstGeom prst="rect">
            <a:avLst/>
          </a:prstGeom>
          <a:noFill/>
          <a:ln w="9525">
            <a:solidFill>
              <a:srgbClr val="2D3291"/>
            </a:solidFill>
            <a:miter lim="800000"/>
            <a:headEnd/>
            <a:tailEnd/>
          </a:ln>
          <a:effectLst/>
        </p:spPr>
      </p:pic>
      <p:sp>
        <p:nvSpPr>
          <p:cNvPr id="34" name="직사각형 33"/>
          <p:cNvSpPr/>
          <p:nvPr/>
        </p:nvSpPr>
        <p:spPr>
          <a:xfrm>
            <a:off x="5118537" y="3076575"/>
            <a:ext cx="691713" cy="2952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4939556" y="3113270"/>
            <a:ext cx="226021" cy="217853"/>
          </a:xfrm>
          <a:prstGeom prst="rect">
            <a:avLst/>
          </a:prstGeom>
          <a:solidFill>
            <a:srgbClr val="464CC6"/>
          </a:solidFill>
          <a:ln w="19050">
            <a:solidFill>
              <a:srgbClr val="2D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3</a:t>
            </a:r>
            <a:endParaRPr lang="ko-KR" altLang="en-US" sz="1400" dirty="0"/>
          </a:p>
        </p:txBody>
      </p:sp>
      <p:sp>
        <p:nvSpPr>
          <p:cNvPr id="36" name="직사각형 35"/>
          <p:cNvSpPr/>
          <p:nvPr/>
        </p:nvSpPr>
        <p:spPr>
          <a:xfrm>
            <a:off x="352041" y="3476625"/>
            <a:ext cx="6004985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100" dirty="0" smtClean="0">
                <a:solidFill>
                  <a:sysClr val="windowText" lastClr="000000"/>
                </a:solidFill>
              </a:rPr>
              <a:t>3. </a:t>
            </a:r>
            <a:r>
              <a:rPr lang="ko-KR" altLang="en-US" sz="1100" dirty="0" smtClean="0">
                <a:solidFill>
                  <a:sysClr val="windowText" lastClr="000000"/>
                </a:solidFill>
              </a:rPr>
              <a:t>상담 원하는 </a:t>
            </a:r>
            <a:r>
              <a:rPr lang="ko-KR" altLang="en-US" sz="1100" b="1" dirty="0" smtClean="0">
                <a:solidFill>
                  <a:srgbClr val="464CC6"/>
                </a:solidFill>
              </a:rPr>
              <a:t>날짜 </a:t>
            </a:r>
            <a:r>
              <a:rPr lang="en-US" altLang="ko-KR" sz="1100" dirty="0" smtClean="0">
                <a:solidFill>
                  <a:sysClr val="windowText" lastClr="000000"/>
                </a:solidFill>
              </a:rPr>
              <a:t>/ </a:t>
            </a:r>
            <a:r>
              <a:rPr lang="ko-KR" altLang="en-US" sz="1100" b="1" dirty="0" smtClean="0">
                <a:solidFill>
                  <a:srgbClr val="464CC6"/>
                </a:solidFill>
              </a:rPr>
              <a:t>시간 </a:t>
            </a:r>
            <a:r>
              <a:rPr lang="en-US" altLang="ko-KR" sz="1100" dirty="0" smtClean="0">
                <a:solidFill>
                  <a:sysClr val="windowText" lastClr="000000"/>
                </a:solidFill>
              </a:rPr>
              <a:t>/ </a:t>
            </a:r>
            <a:r>
              <a:rPr lang="ko-KR" altLang="en-US" sz="1100" b="1" dirty="0" smtClean="0">
                <a:solidFill>
                  <a:srgbClr val="464CC6"/>
                </a:solidFill>
              </a:rPr>
              <a:t>예약 가능한 상담</a:t>
            </a:r>
            <a:r>
              <a:rPr lang="ko-KR" altLang="en-US" sz="1100" dirty="0" smtClean="0">
                <a:solidFill>
                  <a:sysClr val="windowText" lastClr="000000"/>
                </a:solidFill>
              </a:rPr>
              <a:t>인지 확인 후 </a:t>
            </a:r>
            <a:r>
              <a:rPr lang="ko-KR" altLang="en-US" sz="1100" b="1" dirty="0" smtClean="0">
                <a:solidFill>
                  <a:sysClr val="windowText" lastClr="000000"/>
                </a:solidFill>
              </a:rPr>
              <a:t>예약하기 선택</a:t>
            </a:r>
            <a:r>
              <a:rPr lang="en-US" altLang="ko-KR" sz="1100" b="1" dirty="0" smtClean="0">
                <a:solidFill>
                  <a:sysClr val="windowText" lastClr="000000"/>
                </a:solidFill>
              </a:rPr>
              <a:t> </a:t>
            </a:r>
          </a:p>
          <a:p>
            <a:r>
              <a:rPr lang="en-US" altLang="ko-KR" sz="1100" b="1" smtClean="0">
                <a:solidFill>
                  <a:sysClr val="windowText" lastClr="000000"/>
                </a:solidFill>
              </a:rPr>
              <a:t>    </a:t>
            </a:r>
            <a:r>
              <a:rPr lang="en-US" altLang="ko-KR" sz="1100" smtClean="0">
                <a:solidFill>
                  <a:schemeClr val="bg2">
                    <a:lumMod val="50000"/>
                  </a:schemeClr>
                </a:solidFill>
              </a:rPr>
              <a:t>(10:00-17:00</a:t>
            </a:r>
            <a:r>
              <a:rPr lang="ko-KR" altLang="en-US" sz="1100" dirty="0" smtClean="0">
                <a:solidFill>
                  <a:schemeClr val="bg2">
                    <a:lumMod val="50000"/>
                  </a:schemeClr>
                </a:solidFill>
              </a:rPr>
              <a:t>까지 상담 예약 가능 </a:t>
            </a:r>
            <a:r>
              <a:rPr lang="en-US" altLang="ko-KR" sz="1100" dirty="0" smtClean="0">
                <a:solidFill>
                  <a:schemeClr val="bg2">
                    <a:lumMod val="50000"/>
                  </a:schemeClr>
                </a:solidFill>
              </a:rPr>
              <a:t>/ </a:t>
            </a:r>
            <a:r>
              <a:rPr lang="ko-KR" altLang="en-US" sz="1100" dirty="0" smtClean="0">
                <a:solidFill>
                  <a:schemeClr val="bg2">
                    <a:lumMod val="50000"/>
                  </a:schemeClr>
                </a:solidFill>
              </a:rPr>
              <a:t>기본 상담 시간 </a:t>
            </a:r>
            <a:r>
              <a:rPr lang="en-US" altLang="ko-KR" sz="1100" dirty="0" smtClean="0">
                <a:solidFill>
                  <a:schemeClr val="bg2">
                    <a:lumMod val="50000"/>
                  </a:schemeClr>
                </a:solidFill>
              </a:rPr>
              <a:t>: 30</a:t>
            </a:r>
            <a:r>
              <a:rPr lang="ko-KR" altLang="en-US" sz="1100" dirty="0" smtClean="0">
                <a:solidFill>
                  <a:schemeClr val="bg2">
                    <a:lumMod val="50000"/>
                  </a:schemeClr>
                </a:solidFill>
              </a:rPr>
              <a:t>분</a:t>
            </a:r>
            <a:r>
              <a:rPr lang="en-US" altLang="ko-KR" sz="11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1165663" y="3095625"/>
            <a:ext cx="1091762" cy="2666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1708588" y="2238375"/>
            <a:ext cx="491687" cy="2476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10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3130</TotalTime>
  <Words>732</Words>
  <Application>Microsoft Office PowerPoint</Application>
  <PresentationFormat>A4 용지(210x297mm)</PresentationFormat>
  <Paragraphs>184</Paragraphs>
  <Slides>17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7" baseType="lpstr">
      <vt:lpstr>G마켓 산스 Light</vt:lpstr>
      <vt:lpstr>G마켓 산스 Medium</vt:lpstr>
      <vt:lpstr>나눔스퀘어</vt:lpstr>
      <vt:lpstr>나눔스퀘어 Bold</vt:lpstr>
      <vt:lpstr>나눔스퀘어 ExtraBold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고객만족을 넘어 고객가치를 서비스 합니다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울산경제진흥원</dc:title>
  <dc:creator>윤보민</dc:creator>
  <cp:lastModifiedBy>YoonBoMin</cp:lastModifiedBy>
  <cp:revision>252</cp:revision>
  <cp:lastPrinted>2021-06-28T04:43:57Z</cp:lastPrinted>
  <dcterms:created xsi:type="dcterms:W3CDTF">2021-06-27T00:35:33Z</dcterms:created>
  <dcterms:modified xsi:type="dcterms:W3CDTF">2021-07-13T05:41:51Z</dcterms:modified>
</cp:coreProperties>
</file>